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3.jpg" ContentType="image/jpeg"/>
  <Override PartName="/ppt/notesSlides/notesSlide1.xml" ContentType="application/vnd.openxmlformats-officedocument.presentationml.notesSlide+xml"/>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4.jpg" ContentType="image/jpeg"/>
  <Override PartName="/ppt/media/image17.jpg" ContentType="image/jpeg"/>
  <Override PartName="/ppt/media/image20.jpg" ContentType="image/jpeg"/>
  <Override PartName="/ppt/media/image21.jpg" ContentType="image/jpe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media/image45.jpg" ContentType="image/jpeg"/>
  <Override PartName="/ppt/media/image49.jpg" ContentType="image/jpeg"/>
  <Override PartName="/ppt/media/image54.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32" r:id="rId1"/>
  </p:sldMasterIdLst>
  <p:notesMasterIdLst>
    <p:notesMasterId r:id="rId27"/>
  </p:notesMasterIdLst>
  <p:sldIdLst>
    <p:sldId id="256" r:id="rId2"/>
    <p:sldId id="257" r:id="rId3"/>
    <p:sldId id="273" r:id="rId4"/>
    <p:sldId id="280" r:id="rId5"/>
    <p:sldId id="281" r:id="rId6"/>
    <p:sldId id="274" r:id="rId7"/>
    <p:sldId id="258" r:id="rId8"/>
    <p:sldId id="259" r:id="rId9"/>
    <p:sldId id="260" r:id="rId10"/>
    <p:sldId id="261" r:id="rId11"/>
    <p:sldId id="262" r:id="rId12"/>
    <p:sldId id="263" r:id="rId13"/>
    <p:sldId id="264" r:id="rId14"/>
    <p:sldId id="265" r:id="rId15"/>
    <p:sldId id="266" r:id="rId16"/>
    <p:sldId id="277" r:id="rId17"/>
    <p:sldId id="267" r:id="rId18"/>
    <p:sldId id="275" r:id="rId19"/>
    <p:sldId id="268" r:id="rId20"/>
    <p:sldId id="269" r:id="rId21"/>
    <p:sldId id="270" r:id="rId22"/>
    <p:sldId id="276" r:id="rId23"/>
    <p:sldId id="279" r:id="rId24"/>
    <p:sldId id="272"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237CE3-2ED6-4DF3-905F-DC19CFE37293}" v="446" dt="2025-03-06T19:42:10.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83" d="100"/>
          <a:sy n="83" d="100"/>
        </p:scale>
        <p:origin x="3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EF523-F04D-4177-BB95-DABECC047DB4}"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IN"/>
        </a:p>
      </dgm:t>
    </dgm:pt>
    <dgm:pt modelId="{4F99B242-4572-4F0D-BD4F-7688BA5908D4}">
      <dgm:prSet phldrT="[Text]" custT="1"/>
      <dgm:spPr>
        <a:blipFill rotWithShape="0">
          <a:blip xmlns:r="http://schemas.openxmlformats.org/officeDocument/2006/relationships" r:embed="rId1"/>
          <a:srcRect/>
          <a:stretch>
            <a:fillRect/>
          </a:stretch>
        </a:blipFill>
      </dgm:spPr>
      <dgm:t>
        <a:bodyPr/>
        <a:lstStyle/>
        <a:p>
          <a:r>
            <a:rPr lang="en-US" sz="800" dirty="0">
              <a:solidFill>
                <a:srgbClr val="00B050"/>
              </a:solidFill>
            </a:rPr>
            <a:t>.</a:t>
          </a:r>
          <a:endParaRPr lang="en-IN" sz="800" dirty="0">
            <a:solidFill>
              <a:srgbClr val="00B050"/>
            </a:solidFill>
          </a:endParaRPr>
        </a:p>
      </dgm:t>
    </dgm:pt>
    <dgm:pt modelId="{3538949C-B1A2-4F8F-A555-21BE4C4D50A5}" type="sibTrans" cxnId="{7A380E85-5061-42AF-823C-BE0512FA5F7F}">
      <dgm:prSet/>
      <dgm:spPr/>
      <dgm:t>
        <a:bodyPr/>
        <a:lstStyle/>
        <a:p>
          <a:endParaRPr lang="en-IN"/>
        </a:p>
      </dgm:t>
    </dgm:pt>
    <dgm:pt modelId="{18C869CD-2429-4985-A506-7209E2FE600B}" type="parTrans" cxnId="{7A380E85-5061-42AF-823C-BE0512FA5F7F}">
      <dgm:prSet/>
      <dgm:spPr/>
      <dgm:t>
        <a:bodyPr/>
        <a:lstStyle/>
        <a:p>
          <a:endParaRPr lang="en-IN"/>
        </a:p>
      </dgm:t>
    </dgm:pt>
    <dgm:pt modelId="{A770E5E5-F769-42B6-A5EB-F6C90A812BD7}" type="pres">
      <dgm:prSet presAssocID="{873EF523-F04D-4177-BB95-DABECC047DB4}" presName="cycle" presStyleCnt="0">
        <dgm:presLayoutVars>
          <dgm:chMax val="1"/>
          <dgm:dir/>
          <dgm:animLvl val="ctr"/>
          <dgm:resizeHandles val="exact"/>
        </dgm:presLayoutVars>
      </dgm:prSet>
      <dgm:spPr/>
    </dgm:pt>
    <dgm:pt modelId="{7ABDCD53-7553-47CA-BA9A-323048C8E398}" type="pres">
      <dgm:prSet presAssocID="{4F99B242-4572-4F0D-BD4F-7688BA5908D4}" presName="centerShape" presStyleLbl="node0" presStyleIdx="0" presStyleCnt="1" custScaleX="151825" custLinFactNeighborX="2925" custLinFactNeighborY="9"/>
      <dgm:spPr/>
    </dgm:pt>
  </dgm:ptLst>
  <dgm:cxnLst>
    <dgm:cxn modelId="{7A380E85-5061-42AF-823C-BE0512FA5F7F}" srcId="{873EF523-F04D-4177-BB95-DABECC047DB4}" destId="{4F99B242-4572-4F0D-BD4F-7688BA5908D4}" srcOrd="0" destOrd="0" parTransId="{18C869CD-2429-4985-A506-7209E2FE600B}" sibTransId="{3538949C-B1A2-4F8F-A555-21BE4C4D50A5}"/>
    <dgm:cxn modelId="{0D6B75C2-DBC3-4161-9602-8E7E858B699E}" type="presOf" srcId="{873EF523-F04D-4177-BB95-DABECC047DB4}" destId="{A770E5E5-F769-42B6-A5EB-F6C90A812BD7}" srcOrd="0" destOrd="0" presId="urn:microsoft.com/office/officeart/2005/8/layout/radial1"/>
    <dgm:cxn modelId="{E7C889F3-2308-4788-8D6E-6BF52F0C5778}" type="presOf" srcId="{4F99B242-4572-4F0D-BD4F-7688BA5908D4}" destId="{7ABDCD53-7553-47CA-BA9A-323048C8E398}" srcOrd="0" destOrd="0" presId="urn:microsoft.com/office/officeart/2005/8/layout/radial1"/>
    <dgm:cxn modelId="{5D278352-9744-4C62-A944-DF40AB285B8D}" type="presParOf" srcId="{A770E5E5-F769-42B6-A5EB-F6C90A812BD7}" destId="{7ABDCD53-7553-47CA-BA9A-323048C8E398}" srcOrd="0"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016BFE-D7FB-488B-8C04-A732644DFDCA}"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IN"/>
        </a:p>
      </dgm:t>
    </dgm:pt>
    <dgm:pt modelId="{6EC2592B-49FC-4FAB-99A1-3BB363A1821F}">
      <dgm:prSet phldrT="[Text]" phldr="1"/>
      <dgm:spPr/>
      <dgm:t>
        <a:bodyPr/>
        <a:lstStyle/>
        <a:p>
          <a:endParaRPr lang="en-IN"/>
        </a:p>
      </dgm:t>
    </dgm:pt>
    <dgm:pt modelId="{C781259A-8620-4518-BD08-457B150C5152}" type="parTrans" cxnId="{190A138D-6406-4EB3-9E18-02D75A972BAD}">
      <dgm:prSet/>
      <dgm:spPr/>
      <dgm:t>
        <a:bodyPr/>
        <a:lstStyle/>
        <a:p>
          <a:endParaRPr lang="en-IN"/>
        </a:p>
      </dgm:t>
    </dgm:pt>
    <dgm:pt modelId="{7003B4F1-BE40-447C-9C28-85ABD4E8C144}" type="sibTrans" cxnId="{190A138D-6406-4EB3-9E18-02D75A972BAD}">
      <dgm:prSet/>
      <dgm:spPr/>
      <dgm:t>
        <a:bodyPr/>
        <a:lstStyle/>
        <a:p>
          <a:endParaRPr lang="en-IN"/>
        </a:p>
      </dgm:t>
    </dgm:pt>
    <dgm:pt modelId="{650A4269-A15A-41BB-8232-EC79C2B79262}">
      <dgm:prSet phldrT="[Text]" phldr="1"/>
      <dgm:spPr>
        <a:solidFill>
          <a:schemeClr val="bg1">
            <a:lumMod val="85000"/>
            <a:lumOff val="15000"/>
          </a:schemeClr>
        </a:solidFill>
        <a:ln>
          <a:solidFill>
            <a:schemeClr val="bg1"/>
          </a:solidFill>
        </a:ln>
      </dgm:spPr>
      <dgm:t>
        <a:bodyPr/>
        <a:lstStyle/>
        <a:p>
          <a:endParaRPr lang="en-IN"/>
        </a:p>
      </dgm:t>
    </dgm:pt>
    <dgm:pt modelId="{18C31D32-B16D-4E07-AE94-36F3B95F3116}" type="parTrans" cxnId="{FC2926E9-3526-40F2-8069-65B9864E65AB}">
      <dgm:prSet/>
      <dgm:spPr/>
      <dgm:t>
        <a:bodyPr/>
        <a:lstStyle/>
        <a:p>
          <a:endParaRPr lang="en-IN"/>
        </a:p>
      </dgm:t>
    </dgm:pt>
    <dgm:pt modelId="{07C758FB-C09D-4027-8E45-C2441F191DB5}" type="sibTrans" cxnId="{FC2926E9-3526-40F2-8069-65B9864E65AB}">
      <dgm:prSet/>
      <dgm:spPr/>
      <dgm:t>
        <a:bodyPr/>
        <a:lstStyle/>
        <a:p>
          <a:endParaRPr lang="en-IN"/>
        </a:p>
      </dgm:t>
    </dgm:pt>
    <dgm:pt modelId="{20485B8B-881E-4B47-9F8D-A7D434261BE6}">
      <dgm:prSet phldrT="[Text]"/>
      <dgm:spPr/>
      <dgm:t>
        <a:bodyPr/>
        <a:lstStyle/>
        <a:p>
          <a:endParaRPr lang="en-IN"/>
        </a:p>
      </dgm:t>
    </dgm:pt>
    <dgm:pt modelId="{6F6ECE59-AC31-42A3-9263-2BFC2C3872D4}" type="parTrans" cxnId="{708C2EF0-16D9-447D-932D-8B1BFED4D4F0}">
      <dgm:prSet/>
      <dgm:spPr/>
      <dgm:t>
        <a:bodyPr/>
        <a:lstStyle/>
        <a:p>
          <a:endParaRPr lang="en-IN"/>
        </a:p>
      </dgm:t>
    </dgm:pt>
    <dgm:pt modelId="{7F608689-6738-4EFE-A429-66ED27308010}" type="sibTrans" cxnId="{708C2EF0-16D9-447D-932D-8B1BFED4D4F0}">
      <dgm:prSet/>
      <dgm:spPr/>
      <dgm:t>
        <a:bodyPr/>
        <a:lstStyle/>
        <a:p>
          <a:endParaRPr lang="en-IN"/>
        </a:p>
      </dgm:t>
    </dgm:pt>
    <dgm:pt modelId="{F9EBF744-749D-49BE-9D55-0E7DEF4E22BB}">
      <dgm:prSet phldrT="[Text]"/>
      <dgm:spPr/>
      <dgm:t>
        <a:bodyPr/>
        <a:lstStyle/>
        <a:p>
          <a:endParaRPr lang="en-IN"/>
        </a:p>
      </dgm:t>
    </dgm:pt>
    <dgm:pt modelId="{B441659E-D3D2-411B-B81A-3D8BDE6DF7B5}" type="parTrans" cxnId="{7C011AB8-9716-49BB-AE37-EF40F35A3B76}">
      <dgm:prSet/>
      <dgm:spPr/>
      <dgm:t>
        <a:bodyPr/>
        <a:lstStyle/>
        <a:p>
          <a:endParaRPr lang="en-IN"/>
        </a:p>
      </dgm:t>
    </dgm:pt>
    <dgm:pt modelId="{DB441830-7F5D-4A86-A334-0DDF8042DC87}" type="sibTrans" cxnId="{7C011AB8-9716-49BB-AE37-EF40F35A3B76}">
      <dgm:prSet/>
      <dgm:spPr/>
      <dgm:t>
        <a:bodyPr/>
        <a:lstStyle/>
        <a:p>
          <a:endParaRPr lang="en-IN"/>
        </a:p>
      </dgm:t>
    </dgm:pt>
    <dgm:pt modelId="{6699A472-9CE5-42EA-9946-82AEC28DC25C}">
      <dgm:prSet phldrT="[Text]"/>
      <dgm:spPr/>
      <dgm:t>
        <a:bodyPr/>
        <a:lstStyle/>
        <a:p>
          <a:endParaRPr lang="en-IN"/>
        </a:p>
      </dgm:t>
    </dgm:pt>
    <dgm:pt modelId="{916604AE-6AC7-4A9C-AAE3-57797AEB151E}" type="parTrans" cxnId="{B0C44AAA-4371-48E2-A82F-78241C1E85D7}">
      <dgm:prSet/>
      <dgm:spPr/>
      <dgm:t>
        <a:bodyPr/>
        <a:lstStyle/>
        <a:p>
          <a:endParaRPr lang="en-IN"/>
        </a:p>
      </dgm:t>
    </dgm:pt>
    <dgm:pt modelId="{37A03257-C718-41FF-97BE-AA4483E1BB11}" type="sibTrans" cxnId="{B0C44AAA-4371-48E2-A82F-78241C1E85D7}">
      <dgm:prSet/>
      <dgm:spPr/>
      <dgm:t>
        <a:bodyPr/>
        <a:lstStyle/>
        <a:p>
          <a:endParaRPr lang="en-IN"/>
        </a:p>
      </dgm:t>
    </dgm:pt>
    <dgm:pt modelId="{2B75804A-06EF-4F69-B060-D55975D74FDD}" type="pres">
      <dgm:prSet presAssocID="{73016BFE-D7FB-488B-8C04-A732644DFDCA}" presName="Name0" presStyleCnt="0">
        <dgm:presLayoutVars>
          <dgm:chMax val="1"/>
          <dgm:dir/>
          <dgm:animLvl val="ctr"/>
          <dgm:resizeHandles val="exact"/>
        </dgm:presLayoutVars>
      </dgm:prSet>
      <dgm:spPr/>
    </dgm:pt>
    <dgm:pt modelId="{A6064A18-FAB9-42CA-9200-7284FD001A94}" type="pres">
      <dgm:prSet presAssocID="{6EC2592B-49FC-4FAB-99A1-3BB363A1821F}" presName="centerShape" presStyleLbl="node0" presStyleIdx="0" presStyleCnt="1"/>
      <dgm:spPr/>
    </dgm:pt>
    <dgm:pt modelId="{6FB72693-9937-495E-8063-36CDFE684E81}" type="pres">
      <dgm:prSet presAssocID="{650A4269-A15A-41BB-8232-EC79C2B79262}" presName="oneComp" presStyleCnt="0"/>
      <dgm:spPr/>
    </dgm:pt>
    <dgm:pt modelId="{F61596F1-9DFA-4137-A906-5A8AD2524DD1}" type="pres">
      <dgm:prSet presAssocID="{650A4269-A15A-41BB-8232-EC79C2B79262}" presName="dummyConnPt" presStyleCnt="0"/>
      <dgm:spPr/>
    </dgm:pt>
    <dgm:pt modelId="{D343DEFE-EBEC-4934-BCC5-DA3037AAA7F3}" type="pres">
      <dgm:prSet presAssocID="{650A4269-A15A-41BB-8232-EC79C2B79262}" presName="oneNode" presStyleLbl="node1" presStyleIdx="0" presStyleCnt="1">
        <dgm:presLayoutVars>
          <dgm:bulletEnabled val="1"/>
        </dgm:presLayoutVars>
      </dgm:prSet>
      <dgm:spPr/>
    </dgm:pt>
    <dgm:pt modelId="{A1CB22B9-C95A-4798-BBEE-AFB8BD89CCFB}" type="pres">
      <dgm:prSet presAssocID="{650A4269-A15A-41BB-8232-EC79C2B79262}" presName="dummya" presStyleCnt="0"/>
      <dgm:spPr/>
    </dgm:pt>
    <dgm:pt modelId="{C033F9D4-36F8-44CB-A638-9CF4972FAEA3}" type="pres">
      <dgm:prSet presAssocID="{650A4269-A15A-41BB-8232-EC79C2B79262}" presName="dummyb" presStyleCnt="0"/>
      <dgm:spPr/>
    </dgm:pt>
    <dgm:pt modelId="{6AB0F8A1-4D6F-44F0-BE1F-6EB4E2274339}" type="pres">
      <dgm:prSet presAssocID="{650A4269-A15A-41BB-8232-EC79C2B79262}" presName="dummyc" presStyleCnt="0"/>
      <dgm:spPr/>
    </dgm:pt>
    <dgm:pt modelId="{FB022AD1-96DE-4906-A7A4-FF1493E2D2CB}" type="pres">
      <dgm:prSet presAssocID="{07C758FB-C09D-4027-8E45-C2441F191DB5}" presName="singleconn" presStyleLbl="sibTrans2D1" presStyleIdx="0" presStyleCnt="1"/>
      <dgm:spPr/>
    </dgm:pt>
  </dgm:ptLst>
  <dgm:cxnLst>
    <dgm:cxn modelId="{F17AB820-448C-47CA-933B-C3933CBE1F6D}" type="presOf" srcId="{6EC2592B-49FC-4FAB-99A1-3BB363A1821F}" destId="{A6064A18-FAB9-42CA-9200-7284FD001A94}" srcOrd="0" destOrd="0" presId="urn:microsoft.com/office/officeart/2005/8/layout/radial6"/>
    <dgm:cxn modelId="{C7970776-952F-47E1-B641-EF01168C1C36}" type="presOf" srcId="{650A4269-A15A-41BB-8232-EC79C2B79262}" destId="{D343DEFE-EBEC-4934-BCC5-DA3037AAA7F3}" srcOrd="0" destOrd="0" presId="urn:microsoft.com/office/officeart/2005/8/layout/radial6"/>
    <dgm:cxn modelId="{190A138D-6406-4EB3-9E18-02D75A972BAD}" srcId="{73016BFE-D7FB-488B-8C04-A732644DFDCA}" destId="{6EC2592B-49FC-4FAB-99A1-3BB363A1821F}" srcOrd="0" destOrd="0" parTransId="{C781259A-8620-4518-BD08-457B150C5152}" sibTransId="{7003B4F1-BE40-447C-9C28-85ABD4E8C144}"/>
    <dgm:cxn modelId="{B0C44AAA-4371-48E2-A82F-78241C1E85D7}" srcId="{73016BFE-D7FB-488B-8C04-A732644DFDCA}" destId="{6699A472-9CE5-42EA-9946-82AEC28DC25C}" srcOrd="3" destOrd="0" parTransId="{916604AE-6AC7-4A9C-AAE3-57797AEB151E}" sibTransId="{37A03257-C718-41FF-97BE-AA4483E1BB11}"/>
    <dgm:cxn modelId="{7C011AB8-9716-49BB-AE37-EF40F35A3B76}" srcId="{73016BFE-D7FB-488B-8C04-A732644DFDCA}" destId="{F9EBF744-749D-49BE-9D55-0E7DEF4E22BB}" srcOrd="2" destOrd="0" parTransId="{B441659E-D3D2-411B-B81A-3D8BDE6DF7B5}" sibTransId="{DB441830-7F5D-4A86-A334-0DDF8042DC87}"/>
    <dgm:cxn modelId="{2ED1F0E7-F4DC-4F81-8127-7A9C858F2948}" type="presOf" srcId="{07C758FB-C09D-4027-8E45-C2441F191DB5}" destId="{FB022AD1-96DE-4906-A7A4-FF1493E2D2CB}" srcOrd="0" destOrd="0" presId="urn:microsoft.com/office/officeart/2005/8/layout/radial6"/>
    <dgm:cxn modelId="{FC2926E9-3526-40F2-8069-65B9864E65AB}" srcId="{6EC2592B-49FC-4FAB-99A1-3BB363A1821F}" destId="{650A4269-A15A-41BB-8232-EC79C2B79262}" srcOrd="0" destOrd="0" parTransId="{18C31D32-B16D-4E07-AE94-36F3B95F3116}" sibTransId="{07C758FB-C09D-4027-8E45-C2441F191DB5}"/>
    <dgm:cxn modelId="{688594ED-2809-4B26-B132-A8D4C632361F}" type="presOf" srcId="{73016BFE-D7FB-488B-8C04-A732644DFDCA}" destId="{2B75804A-06EF-4F69-B060-D55975D74FDD}" srcOrd="0" destOrd="0" presId="urn:microsoft.com/office/officeart/2005/8/layout/radial6"/>
    <dgm:cxn modelId="{708C2EF0-16D9-447D-932D-8B1BFED4D4F0}" srcId="{73016BFE-D7FB-488B-8C04-A732644DFDCA}" destId="{20485B8B-881E-4B47-9F8D-A7D434261BE6}" srcOrd="1" destOrd="0" parTransId="{6F6ECE59-AC31-42A3-9263-2BFC2C3872D4}" sibTransId="{7F608689-6738-4EFE-A429-66ED27308010}"/>
    <dgm:cxn modelId="{0953C055-2D9A-477B-AA5E-D0DA053D5B1F}" type="presParOf" srcId="{2B75804A-06EF-4F69-B060-D55975D74FDD}" destId="{A6064A18-FAB9-42CA-9200-7284FD001A94}" srcOrd="0" destOrd="0" presId="urn:microsoft.com/office/officeart/2005/8/layout/radial6"/>
    <dgm:cxn modelId="{6E567FF3-3C4A-4FE3-9F0C-0D2870BE3381}" type="presParOf" srcId="{2B75804A-06EF-4F69-B060-D55975D74FDD}" destId="{6FB72693-9937-495E-8063-36CDFE684E81}" srcOrd="1" destOrd="0" presId="urn:microsoft.com/office/officeart/2005/8/layout/radial6"/>
    <dgm:cxn modelId="{8433461F-D7C2-4001-AC2C-C9074235682C}" type="presParOf" srcId="{6FB72693-9937-495E-8063-36CDFE684E81}" destId="{F61596F1-9DFA-4137-A906-5A8AD2524DD1}" srcOrd="0" destOrd="0" presId="urn:microsoft.com/office/officeart/2005/8/layout/radial6"/>
    <dgm:cxn modelId="{32A968BA-3F30-40D2-A58B-EB65F86C232B}" type="presParOf" srcId="{6FB72693-9937-495E-8063-36CDFE684E81}" destId="{D343DEFE-EBEC-4934-BCC5-DA3037AAA7F3}" srcOrd="1" destOrd="0" presId="urn:microsoft.com/office/officeart/2005/8/layout/radial6"/>
    <dgm:cxn modelId="{7BDC2B79-80F6-49EB-8C7E-0895C8E46333}" type="presParOf" srcId="{2B75804A-06EF-4F69-B060-D55975D74FDD}" destId="{A1CB22B9-C95A-4798-BBEE-AFB8BD89CCFB}" srcOrd="2" destOrd="0" presId="urn:microsoft.com/office/officeart/2005/8/layout/radial6"/>
    <dgm:cxn modelId="{C036CD88-C30F-49CA-AD97-DD0D8C962F55}" type="presParOf" srcId="{2B75804A-06EF-4F69-B060-D55975D74FDD}" destId="{C033F9D4-36F8-44CB-A638-9CF4972FAEA3}" srcOrd="3" destOrd="0" presId="urn:microsoft.com/office/officeart/2005/8/layout/radial6"/>
    <dgm:cxn modelId="{5ED07DEC-423D-4CED-8151-4133CA54701B}" type="presParOf" srcId="{2B75804A-06EF-4F69-B060-D55975D74FDD}" destId="{6AB0F8A1-4D6F-44F0-BE1F-6EB4E2274339}" srcOrd="4" destOrd="0" presId="urn:microsoft.com/office/officeart/2005/8/layout/radial6"/>
    <dgm:cxn modelId="{5D857A1F-A62B-48E8-9A24-52680B941F56}" type="presParOf" srcId="{2B75804A-06EF-4F69-B060-D55975D74FDD}" destId="{FB022AD1-96DE-4906-A7A4-FF1493E2D2CB}" srcOrd="5" destOrd="0" presId="urn:microsoft.com/office/officeart/2005/8/layout/radial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DCD53-7553-47CA-BA9A-323048C8E398}">
      <dsp:nvSpPr>
        <dsp:cNvPr id="0" name=""/>
        <dsp:cNvSpPr/>
      </dsp:nvSpPr>
      <dsp:spPr>
        <a:xfrm>
          <a:off x="1071794" y="2749"/>
          <a:ext cx="4124547" cy="2716646"/>
        </a:xfrm>
        <a:prstGeom prst="ellipse">
          <a:avLst/>
        </a:prstGeom>
        <a:blipFill rotWithShape="0">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solidFill>
                <a:srgbClr val="00B050"/>
              </a:solidFill>
            </a:rPr>
            <a:t>.</a:t>
          </a:r>
          <a:endParaRPr lang="en-IN" sz="800" kern="1200" dirty="0">
            <a:solidFill>
              <a:srgbClr val="00B050"/>
            </a:solidFill>
          </a:endParaRPr>
        </a:p>
      </dsp:txBody>
      <dsp:txXfrm>
        <a:off x="1675820" y="400593"/>
        <a:ext cx="2916495" cy="19209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022AD1-96DE-4906-A7A4-FF1493E2D2CB}">
      <dsp:nvSpPr>
        <dsp:cNvPr id="0" name=""/>
        <dsp:cNvSpPr/>
      </dsp:nvSpPr>
      <dsp:spPr>
        <a:xfrm>
          <a:off x="2257578" y="546685"/>
          <a:ext cx="3620232" cy="3620232"/>
        </a:xfrm>
        <a:prstGeom prst="blockArc">
          <a:avLst>
            <a:gd name="adj1" fmla="val 7177"/>
            <a:gd name="adj2" fmla="val 21592823"/>
            <a:gd name="adj3" fmla="val 464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064A18-FAB9-42CA-9200-7284FD001A94}">
      <dsp:nvSpPr>
        <dsp:cNvPr id="0" name=""/>
        <dsp:cNvSpPr/>
      </dsp:nvSpPr>
      <dsp:spPr>
        <a:xfrm>
          <a:off x="3230562" y="1519673"/>
          <a:ext cx="1666874" cy="166687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endParaRPr lang="en-IN" sz="3700" kern="1200"/>
        </a:p>
      </dsp:txBody>
      <dsp:txXfrm>
        <a:off x="3474670" y="1763781"/>
        <a:ext cx="1178658" cy="1178658"/>
      </dsp:txXfrm>
    </dsp:sp>
    <dsp:sp modelId="{D343DEFE-EBEC-4934-BCC5-DA3037AAA7F3}">
      <dsp:nvSpPr>
        <dsp:cNvPr id="0" name=""/>
        <dsp:cNvSpPr/>
      </dsp:nvSpPr>
      <dsp:spPr>
        <a:xfrm>
          <a:off x="5248704" y="1769704"/>
          <a:ext cx="1166812" cy="1166812"/>
        </a:xfrm>
        <a:prstGeom prst="ellipse">
          <a:avLst/>
        </a:prstGeom>
        <a:solidFill>
          <a:schemeClr val="bg1">
            <a:lumMod val="85000"/>
            <a:lumOff val="1500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IN" sz="2600" kern="1200"/>
        </a:p>
      </dsp:txBody>
      <dsp:txXfrm>
        <a:off x="5419580" y="1940580"/>
        <a:ext cx="825060" cy="82506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E796D-0E34-4282-BC79-D6840F712E3D}" type="datetimeFigureOut">
              <a:rPr lang="en-IN" smtClean="0"/>
              <a:t>10-09-2025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05E51-B635-47A1-A9CD-099404E7705D}" type="slidenum">
              <a:rPr lang="en-IN" smtClean="0"/>
              <a:t>‹#›</a:t>
            </a:fld>
            <a:endParaRPr lang="en-IN"/>
          </a:p>
        </p:txBody>
      </p:sp>
    </p:spTree>
    <p:extLst>
      <p:ext uri="{BB962C8B-B14F-4D97-AF65-F5344CB8AC3E}">
        <p14:creationId xmlns:p14="http://schemas.microsoft.com/office/powerpoint/2010/main" val="169707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2D05E51-B635-47A1-A9CD-099404E7705D}" type="slidenum">
              <a:rPr lang="en-IN" smtClean="0"/>
              <a:t>3</a:t>
            </a:fld>
            <a:endParaRPr lang="en-IN"/>
          </a:p>
        </p:txBody>
      </p:sp>
    </p:spTree>
    <p:extLst>
      <p:ext uri="{BB962C8B-B14F-4D97-AF65-F5344CB8AC3E}">
        <p14:creationId xmlns:p14="http://schemas.microsoft.com/office/powerpoint/2010/main" val="880196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2D05E51-B635-47A1-A9CD-099404E7705D}" type="slidenum">
              <a:rPr lang="en-IN" smtClean="0"/>
              <a:t>20</a:t>
            </a:fld>
            <a:endParaRPr lang="en-IN"/>
          </a:p>
        </p:txBody>
      </p:sp>
    </p:spTree>
    <p:extLst>
      <p:ext uri="{BB962C8B-B14F-4D97-AF65-F5344CB8AC3E}">
        <p14:creationId xmlns:p14="http://schemas.microsoft.com/office/powerpoint/2010/main" val="3872435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BFD5-A400-E72B-A2D5-DAA33B1A12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FDB0C84-E312-ABB4-A9B2-8020D9D2E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E23B8A9-8222-95AD-EC8C-C7CE39E8DFE8}"/>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5" name="Footer Placeholder 4">
            <a:extLst>
              <a:ext uri="{FF2B5EF4-FFF2-40B4-BE49-F238E27FC236}">
                <a16:creationId xmlns:a16="http://schemas.microsoft.com/office/drawing/2014/main" id="{05492002-3BFA-CC63-17E4-AD72A2A910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BB3380F-DBFF-C362-76F8-218E485D836E}"/>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942123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E3722-EE96-B9AC-B11F-4D8751F618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04F161-A602-E195-D367-1F346EA533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3EE73A3-09A4-AC89-A264-4A484887B3F0}"/>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5" name="Footer Placeholder 4">
            <a:extLst>
              <a:ext uri="{FF2B5EF4-FFF2-40B4-BE49-F238E27FC236}">
                <a16:creationId xmlns:a16="http://schemas.microsoft.com/office/drawing/2014/main" id="{31091F98-01FA-0DC5-F19F-7AE02CC100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C54999-701A-7D7D-FAD5-2F8A10CFA60E}"/>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1441081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447EB-99E9-93DF-6BF5-6C5D65293C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904AA8-0499-964D-A353-146DA51039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643E70-5250-C309-2B1B-3C349BD32B06}"/>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5" name="Footer Placeholder 4">
            <a:extLst>
              <a:ext uri="{FF2B5EF4-FFF2-40B4-BE49-F238E27FC236}">
                <a16:creationId xmlns:a16="http://schemas.microsoft.com/office/drawing/2014/main" id="{76B8BC9C-87FD-A7E1-F54F-CD97BF3F70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A083D4-813D-3B6A-4D46-35F106E10228}"/>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867730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5803-CA87-E5F7-F73F-B5494A799C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00706D4-7DBC-0F3B-38A5-4C00A8A3EE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33AC48-3F9A-ECEE-638B-413AA5F98385}"/>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5" name="Footer Placeholder 4">
            <a:extLst>
              <a:ext uri="{FF2B5EF4-FFF2-40B4-BE49-F238E27FC236}">
                <a16:creationId xmlns:a16="http://schemas.microsoft.com/office/drawing/2014/main" id="{333FB1C2-8794-1700-FF7D-C9D50B8B3F2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622CC2-FB60-582A-5DFF-6E1E5BB62F51}"/>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004498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2172-3389-BFB4-DA9A-05E05A5D70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46376DB-C992-69F9-8FF5-1B1D976D7F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CAAD38-C212-E474-75EA-C8F8D5086C97}"/>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5" name="Footer Placeholder 4">
            <a:extLst>
              <a:ext uri="{FF2B5EF4-FFF2-40B4-BE49-F238E27FC236}">
                <a16:creationId xmlns:a16="http://schemas.microsoft.com/office/drawing/2014/main" id="{7C3AA2E3-78B4-29A0-F918-D83C853DA6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9E5F73-8A0E-3E77-B049-9A1963D80957}"/>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98033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8696-CBC7-D94B-CA55-6E543DEC73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CC8BA43-D6DC-63F5-F359-5904495CFF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7257C84-7924-F3BB-BB0C-D5BC57A636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F0F811D-6220-13EA-6A1E-49A5542C1F09}"/>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6" name="Footer Placeholder 5">
            <a:extLst>
              <a:ext uri="{FF2B5EF4-FFF2-40B4-BE49-F238E27FC236}">
                <a16:creationId xmlns:a16="http://schemas.microsoft.com/office/drawing/2014/main" id="{6C2C92A4-C85B-6DB3-830A-6757ABA312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2280087-C32E-5E38-644B-BCBFC61BDD21}"/>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17667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177E-86EA-FED1-0EE7-F7A827EF16A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2F8A20-AE8A-864A-D51D-1A60AECBEA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98B206-E89A-65A1-974D-B6A2604085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A71B3C-79B5-14C5-B6BD-CEFC92FC0F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5E4F4D-353B-DD58-32DC-A596B5B7FF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D4511B4-EF54-5EA1-6314-D7393C766FF1}"/>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8" name="Footer Placeholder 7">
            <a:extLst>
              <a:ext uri="{FF2B5EF4-FFF2-40B4-BE49-F238E27FC236}">
                <a16:creationId xmlns:a16="http://schemas.microsoft.com/office/drawing/2014/main" id="{432A38D3-DBF6-ACA5-A184-8F1F85673FC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F26E121-1CCA-652B-B4BB-5CC93C8C57AD}"/>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891998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DE94-244B-480A-BB3F-8B649CF1818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BC6B6D6-BC09-A2ED-9387-FAFA22214876}"/>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4" name="Footer Placeholder 3">
            <a:extLst>
              <a:ext uri="{FF2B5EF4-FFF2-40B4-BE49-F238E27FC236}">
                <a16:creationId xmlns:a16="http://schemas.microsoft.com/office/drawing/2014/main" id="{8B288658-064A-ABE4-5445-13EFA1EDE7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BCAE0C9-5672-2514-1869-F3826A6016AA}"/>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543612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A9CFB9-7E36-4FFD-5659-C95E1C97381F}"/>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3" name="Footer Placeholder 2">
            <a:extLst>
              <a:ext uri="{FF2B5EF4-FFF2-40B4-BE49-F238E27FC236}">
                <a16:creationId xmlns:a16="http://schemas.microsoft.com/office/drawing/2014/main" id="{2C30A37C-BFE2-5CEE-2929-8A3821A1DB2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87FCA3E-7E14-383C-71E7-431F56205D01}"/>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985844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534A-50C6-5273-A8C7-30BEB334AE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B13C6B1-98EA-6DA8-FECF-447B439F54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6012DDF-151E-9675-3AC8-4E3916F41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BD5AFB-8C15-9BAC-45D6-0A25F872170A}"/>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6" name="Footer Placeholder 5">
            <a:extLst>
              <a:ext uri="{FF2B5EF4-FFF2-40B4-BE49-F238E27FC236}">
                <a16:creationId xmlns:a16="http://schemas.microsoft.com/office/drawing/2014/main" id="{99E0D056-B404-C2F1-518C-87B7B23FAEE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AD61A71-91F2-0E37-608B-7269612BFEA6}"/>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434200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6311-0C26-5E41-0F82-A33BB2CD9F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4E8CED5-1E47-125D-3CCC-369A90AFE5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9EAFE37-2A6A-6A81-A5EE-D236BA3E2B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464299-682C-3B4A-4C0D-0E4923364E44}"/>
              </a:ext>
            </a:extLst>
          </p:cNvPr>
          <p:cNvSpPr>
            <a:spLocks noGrp="1"/>
          </p:cNvSpPr>
          <p:nvPr>
            <p:ph type="dt" sz="half" idx="10"/>
          </p:nvPr>
        </p:nvSpPr>
        <p:spPr/>
        <p:txBody>
          <a:bodyPr/>
          <a:lstStyle/>
          <a:p>
            <a:fld id="{8E36636D-D922-432D-A958-524484B5923D}" type="datetimeFigureOut">
              <a:rPr lang="en-US" smtClean="0"/>
              <a:pPr/>
              <a:t>9/10/2025</a:t>
            </a:fld>
            <a:endParaRPr lang="en-US" dirty="0"/>
          </a:p>
        </p:txBody>
      </p:sp>
      <p:sp>
        <p:nvSpPr>
          <p:cNvPr id="6" name="Footer Placeholder 5">
            <a:extLst>
              <a:ext uri="{FF2B5EF4-FFF2-40B4-BE49-F238E27FC236}">
                <a16:creationId xmlns:a16="http://schemas.microsoft.com/office/drawing/2014/main" id="{26539088-3FB3-E596-31C5-BCC639C44E1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BF487A-3E82-78AB-DC6E-3BBBD8EA377B}"/>
              </a:ext>
            </a:extLst>
          </p:cNvPr>
          <p:cNvSpPr>
            <a:spLocks noGrp="1"/>
          </p:cNvSpPr>
          <p:nvPr>
            <p:ph type="sldNum" sz="quarter" idx="12"/>
          </p:nvPr>
        </p:nvSpPr>
        <p:spPr/>
        <p:txBody>
          <a:body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2945787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D0ADC8-2D7B-2575-87DE-FF41CC72C8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F023AD-6C3D-4FEC-3BD3-467F1E41CE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AA5B4F-DAF9-E98E-52A8-C80323A308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6636D-D922-432D-A958-524484B5923D}" type="datetimeFigureOut">
              <a:rPr lang="en-US" smtClean="0"/>
              <a:pPr/>
              <a:t>9/10/2025</a:t>
            </a:fld>
            <a:endParaRPr lang="en-US" dirty="0"/>
          </a:p>
        </p:txBody>
      </p:sp>
      <p:sp>
        <p:nvSpPr>
          <p:cNvPr id="5" name="Footer Placeholder 4">
            <a:extLst>
              <a:ext uri="{FF2B5EF4-FFF2-40B4-BE49-F238E27FC236}">
                <a16:creationId xmlns:a16="http://schemas.microsoft.com/office/drawing/2014/main" id="{F9CFBA43-0FC2-697D-A2D7-83C5FAB0E9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E798DFE-BE53-DDEE-2293-D0987A355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3366668070"/>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5.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image" Target="../media/image42.png"/><Relationship Id="rId5" Type="http://schemas.openxmlformats.org/officeDocument/2006/relationships/diagramQuickStyle" Target="../diagrams/quickStyle2.xml"/><Relationship Id="rId15" Type="http://schemas.openxmlformats.org/officeDocument/2006/relationships/image" Target="../media/image2.jpg"/><Relationship Id="rId10" Type="http://schemas.openxmlformats.org/officeDocument/2006/relationships/image" Target="../media/image41.png"/><Relationship Id="rId4" Type="http://schemas.openxmlformats.org/officeDocument/2006/relationships/diagramLayout" Target="../diagrams/layout2.xml"/><Relationship Id="rId9" Type="http://schemas.openxmlformats.org/officeDocument/2006/relationships/image" Target="../media/image40.png"/><Relationship Id="rId1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5.jp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g"/><Relationship Id="rId7" Type="http://schemas.openxmlformats.org/officeDocument/2006/relationships/image" Target="../media/image17.jpg"/><Relationship Id="rId12" Type="http://schemas.openxmlformats.org/officeDocument/2006/relationships/image" Target="../media/image22.jpe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2.jpg"/><Relationship Id="rId11" Type="http://schemas.openxmlformats.org/officeDocument/2006/relationships/image" Target="../media/image21.jpg"/><Relationship Id="rId5" Type="http://schemas.openxmlformats.org/officeDocument/2006/relationships/image" Target="../media/image16.png"/><Relationship Id="rId10" Type="http://schemas.openxmlformats.org/officeDocument/2006/relationships/image" Target="../media/image20.jpg"/><Relationship Id="rId4" Type="http://schemas.openxmlformats.org/officeDocument/2006/relationships/image" Target="../media/image15.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887066-044F-13E0-2A82-D3ED71739DC8}"/>
              </a:ext>
            </a:extLst>
          </p:cNvPr>
          <p:cNvSpPr txBox="1"/>
          <p:nvPr/>
        </p:nvSpPr>
        <p:spPr>
          <a:xfrm>
            <a:off x="253042" y="2867570"/>
            <a:ext cx="11779315" cy="646331"/>
          </a:xfrm>
          <a:prstGeom prst="rect">
            <a:avLst/>
          </a:prstGeom>
          <a:solidFill>
            <a:schemeClr val="tx1"/>
          </a:solidFill>
        </p:spPr>
        <p:txBody>
          <a:bodyPr wrap="none" rtlCol="0">
            <a:spAutoFit/>
          </a:bodyPr>
          <a:lstStyle/>
          <a:p>
            <a:r>
              <a:rPr lang="en-US" sz="3600" b="1" i="1" dirty="0">
                <a:solidFill>
                  <a:srgbClr val="00B050"/>
                </a:solidFill>
                <a:effectLst>
                  <a:outerShdw blurRad="38100" dist="38100" dir="2700000" algn="tl">
                    <a:srgbClr val="000000">
                      <a:alpha val="43137"/>
                    </a:srgbClr>
                  </a:outerShdw>
                </a:effectLst>
              </a:rPr>
              <a:t>Converting Agri Waste into Green Energy &amp; Organic Fertilizers</a:t>
            </a:r>
          </a:p>
        </p:txBody>
      </p:sp>
      <p:graphicFrame>
        <p:nvGraphicFramePr>
          <p:cNvPr id="2" name="Diagram 1">
            <a:extLst>
              <a:ext uri="{FF2B5EF4-FFF2-40B4-BE49-F238E27FC236}">
                <a16:creationId xmlns:a16="http://schemas.microsoft.com/office/drawing/2014/main" id="{99358EEA-4510-89DE-75FD-CA71942D2F3E}"/>
              </a:ext>
            </a:extLst>
          </p:cNvPr>
          <p:cNvGraphicFramePr/>
          <p:nvPr>
            <p:extLst>
              <p:ext uri="{D42A27DB-BD31-4B8C-83A1-F6EECF244321}">
                <p14:modId xmlns:p14="http://schemas.microsoft.com/office/powerpoint/2010/main" val="826526548"/>
              </p:ext>
            </p:extLst>
          </p:nvPr>
        </p:nvGraphicFramePr>
        <p:xfrm>
          <a:off x="2870021" y="93780"/>
          <a:ext cx="5329206" cy="2719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563FEF5-FD68-B324-9AF7-51611C9EEF9B}"/>
              </a:ext>
            </a:extLst>
          </p:cNvPr>
          <p:cNvSpPr txBox="1"/>
          <p:nvPr/>
        </p:nvSpPr>
        <p:spPr>
          <a:xfrm>
            <a:off x="2278209" y="3568295"/>
            <a:ext cx="8746350" cy="830997"/>
          </a:xfrm>
          <a:prstGeom prst="rect">
            <a:avLst/>
          </a:prstGeom>
          <a:solidFill>
            <a:srgbClr val="FFC000"/>
          </a:solidFill>
        </p:spPr>
        <p:txBody>
          <a:bodyPr wrap="square">
            <a:spAutoFit/>
          </a:bodyPr>
          <a:lstStyle/>
          <a:p>
            <a:r>
              <a:rPr lang="en-US" sz="1600" b="1" i="1" u="sng" dirty="0">
                <a:solidFill>
                  <a:srgbClr val="C00000"/>
                </a:solidFill>
              </a:rPr>
              <a:t>Vision</a:t>
            </a:r>
            <a:r>
              <a:rPr lang="en-US" sz="1600" b="1" i="1" dirty="0">
                <a:solidFill>
                  <a:srgbClr val="C00000"/>
                </a:solidFill>
              </a:rPr>
              <a:t>:</a:t>
            </a:r>
          </a:p>
          <a:p>
            <a:pPr marL="342900" indent="-342900">
              <a:buFont typeface="Arial" panose="020B0604020202020204" pitchFamily="34" charset="0"/>
              <a:buChar char="•"/>
            </a:pPr>
            <a:r>
              <a:rPr lang="en-US" sz="1600" b="1" i="1" dirty="0">
                <a:solidFill>
                  <a:srgbClr val="C00000"/>
                </a:solidFill>
              </a:rPr>
              <a:t> To reduce the carbon footprint , manage the agricultural waste and primary cell waste.</a:t>
            </a:r>
          </a:p>
          <a:p>
            <a:pPr marL="342900" indent="-342900">
              <a:buFont typeface="Arial" panose="020B0604020202020204" pitchFamily="34" charset="0"/>
              <a:buChar char="•"/>
            </a:pPr>
            <a:r>
              <a:rPr lang="en-US" sz="1600" b="1" i="1" dirty="0">
                <a:solidFill>
                  <a:srgbClr val="C00000"/>
                </a:solidFill>
              </a:rPr>
              <a:t>To create a market for farmers to sale the agricultural waste .</a:t>
            </a:r>
          </a:p>
        </p:txBody>
      </p:sp>
      <p:sp>
        <p:nvSpPr>
          <p:cNvPr id="5" name="TextBox 4">
            <a:extLst>
              <a:ext uri="{FF2B5EF4-FFF2-40B4-BE49-F238E27FC236}">
                <a16:creationId xmlns:a16="http://schemas.microsoft.com/office/drawing/2014/main" id="{A11FA15E-83DF-C3DD-CA0B-F1A8F2CD38A6}"/>
              </a:ext>
            </a:extLst>
          </p:cNvPr>
          <p:cNvSpPr txBox="1"/>
          <p:nvPr/>
        </p:nvSpPr>
        <p:spPr>
          <a:xfrm>
            <a:off x="8215676" y="4652514"/>
            <a:ext cx="1915974" cy="461665"/>
          </a:xfrm>
          <a:prstGeom prst="rect">
            <a:avLst/>
          </a:prstGeom>
          <a:noFill/>
        </p:spPr>
        <p:txBody>
          <a:bodyPr wrap="none" rtlCol="0">
            <a:spAutoFit/>
          </a:bodyPr>
          <a:lstStyle/>
          <a:p>
            <a:r>
              <a:rPr lang="en-US" sz="2400" b="1" u="sng" dirty="0">
                <a:effectLst>
                  <a:outerShdw blurRad="38100" dist="38100" dir="2700000" algn="tl">
                    <a:srgbClr val="000000">
                      <a:alpha val="43137"/>
                    </a:srgbClr>
                  </a:outerShdw>
                </a:effectLst>
              </a:rPr>
              <a:t>Team Hemta</a:t>
            </a:r>
            <a:endParaRPr lang="en-IN" sz="2400" b="1" u="sng" dirty="0">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FAF31863-7306-78CA-9319-470489A4EE29}"/>
              </a:ext>
            </a:extLst>
          </p:cNvPr>
          <p:cNvSpPr txBox="1"/>
          <p:nvPr/>
        </p:nvSpPr>
        <p:spPr>
          <a:xfrm>
            <a:off x="7535009" y="5114179"/>
            <a:ext cx="1638654" cy="461665"/>
          </a:xfrm>
          <a:prstGeom prst="rect">
            <a:avLst/>
          </a:prstGeom>
          <a:noFill/>
        </p:spPr>
        <p:txBody>
          <a:bodyPr wrap="none" rtlCol="0">
            <a:spAutoFit/>
          </a:bodyPr>
          <a:lstStyle/>
          <a:p>
            <a:r>
              <a:rPr lang="en-US" sz="2400" b="1" u="sng" dirty="0"/>
              <a:t>Innovators</a:t>
            </a:r>
            <a:endParaRPr lang="en-IN" sz="2400" b="1" u="sng" dirty="0"/>
          </a:p>
        </p:txBody>
      </p:sp>
      <p:sp>
        <p:nvSpPr>
          <p:cNvPr id="7" name="TextBox 6">
            <a:extLst>
              <a:ext uri="{FF2B5EF4-FFF2-40B4-BE49-F238E27FC236}">
                <a16:creationId xmlns:a16="http://schemas.microsoft.com/office/drawing/2014/main" id="{816ACF8B-8C95-D86E-7569-1DB36D02BE63}"/>
              </a:ext>
            </a:extLst>
          </p:cNvPr>
          <p:cNvSpPr txBox="1"/>
          <p:nvPr/>
        </p:nvSpPr>
        <p:spPr>
          <a:xfrm>
            <a:off x="7775274" y="5644400"/>
            <a:ext cx="1949188" cy="646331"/>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PRIYAM JYOTI DAS</a:t>
            </a:r>
          </a:p>
          <a:p>
            <a:r>
              <a:rPr lang="en-US" b="1" dirty="0">
                <a:effectLst>
                  <a:outerShdw blurRad="38100" dist="38100" dir="2700000" algn="tl">
                    <a:srgbClr val="000000">
                      <a:alpha val="43137"/>
                    </a:srgbClr>
                  </a:outerShdw>
                </a:effectLst>
              </a:rPr>
              <a:t>JOYBIKASH NEOG</a:t>
            </a:r>
            <a:endParaRPr lang="en-I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07658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2DD09D-93E2-83CC-F781-607D0B288672}"/>
              </a:ext>
            </a:extLst>
          </p:cNvPr>
          <p:cNvSpPr txBox="1"/>
          <p:nvPr/>
        </p:nvSpPr>
        <p:spPr>
          <a:xfrm>
            <a:off x="523336" y="306085"/>
            <a:ext cx="11404121" cy="1138773"/>
          </a:xfrm>
          <a:prstGeom prst="rect">
            <a:avLst/>
          </a:prstGeom>
          <a:noFill/>
        </p:spPr>
        <p:txBody>
          <a:bodyPr wrap="square">
            <a:spAutoFit/>
          </a:bodyPr>
          <a:lstStyle/>
          <a:p>
            <a:pPr marL="342900" indent="-342900">
              <a:buFont typeface="Wingdings" panose="05000000000000000000" pitchFamily="2" charset="2"/>
              <a:buChar char="q"/>
            </a:pPr>
            <a:r>
              <a:rPr lang="en-US" sz="2400" b="1" u="sng" dirty="0"/>
              <a:t>Step 5: </a:t>
            </a:r>
            <a:r>
              <a:rPr lang="en-US" sz="2400" dirty="0"/>
              <a:t>dry </a:t>
            </a:r>
            <a:r>
              <a:rPr lang="en-US" sz="2400" dirty="0" err="1"/>
              <a:t>agri</a:t>
            </a:r>
            <a:r>
              <a:rPr lang="en-US" sz="2400" dirty="0"/>
              <a:t> waste Decompose in about </a:t>
            </a:r>
            <a:r>
              <a:rPr lang="en-US" sz="3200" b="1" i="1" dirty="0">
                <a:solidFill>
                  <a:srgbClr val="00B050"/>
                </a:solidFill>
                <a:effectLst>
                  <a:outerShdw blurRad="38100" dist="38100" dir="2700000" algn="tl">
                    <a:srgbClr val="000000">
                      <a:alpha val="43137"/>
                    </a:srgbClr>
                  </a:outerShdw>
                </a:effectLst>
              </a:rPr>
              <a:t>25-45 days</a:t>
            </a:r>
            <a:r>
              <a:rPr lang="en-US" sz="2400" dirty="0"/>
              <a:t>, due to fungal culture. </a:t>
            </a:r>
            <a:r>
              <a:rPr lang="en-US" sz="2400" dirty="0">
                <a:solidFill>
                  <a:srgbClr val="C00000"/>
                </a:solidFill>
              </a:rPr>
              <a:t>(Normally dry Agri waste Decompose in about </a:t>
            </a:r>
            <a:r>
              <a:rPr lang="en-US" sz="3600" b="1" i="1" dirty="0">
                <a:solidFill>
                  <a:srgbClr val="C00000"/>
                </a:solidFill>
                <a:effectLst>
                  <a:outerShdw blurRad="38100" dist="38100" dir="2700000" algn="tl">
                    <a:srgbClr val="000000">
                      <a:alpha val="43137"/>
                    </a:srgbClr>
                  </a:outerShdw>
                </a:effectLst>
              </a:rPr>
              <a:t>5-6 months</a:t>
            </a:r>
            <a:r>
              <a:rPr lang="en-US" sz="2400" dirty="0">
                <a:solidFill>
                  <a:srgbClr val="C00000"/>
                </a:solidFill>
              </a:rPr>
              <a:t>)</a:t>
            </a:r>
            <a:endParaRPr lang="en-US" sz="2400" b="1" u="sng" dirty="0"/>
          </a:p>
        </p:txBody>
      </p:sp>
      <p:pic>
        <p:nvPicPr>
          <p:cNvPr id="4" name="Picture 3">
            <a:extLst>
              <a:ext uri="{FF2B5EF4-FFF2-40B4-BE49-F238E27FC236}">
                <a16:creationId xmlns:a16="http://schemas.microsoft.com/office/drawing/2014/main" id="{B545BE9D-36BA-2E01-7476-C97A7BDEE928}"/>
              </a:ext>
            </a:extLst>
          </p:cNvPr>
          <p:cNvPicPr>
            <a:picLocks noChangeAspect="1"/>
          </p:cNvPicPr>
          <p:nvPr/>
        </p:nvPicPr>
        <p:blipFill>
          <a:blip r:embed="rId2"/>
          <a:stretch>
            <a:fillRect/>
          </a:stretch>
        </p:blipFill>
        <p:spPr>
          <a:xfrm>
            <a:off x="1118192" y="1721777"/>
            <a:ext cx="3158002" cy="2609314"/>
          </a:xfrm>
          <a:prstGeom prst="rect">
            <a:avLst/>
          </a:prstGeom>
        </p:spPr>
      </p:pic>
      <p:pic>
        <p:nvPicPr>
          <p:cNvPr id="5" name="Picture 4">
            <a:extLst>
              <a:ext uri="{FF2B5EF4-FFF2-40B4-BE49-F238E27FC236}">
                <a16:creationId xmlns:a16="http://schemas.microsoft.com/office/drawing/2014/main" id="{82678D64-6AC9-E885-E1A9-2D0E9909575E}"/>
              </a:ext>
            </a:extLst>
          </p:cNvPr>
          <p:cNvPicPr>
            <a:picLocks noChangeAspect="1"/>
          </p:cNvPicPr>
          <p:nvPr/>
        </p:nvPicPr>
        <p:blipFill>
          <a:blip r:embed="rId3"/>
          <a:stretch>
            <a:fillRect/>
          </a:stretch>
        </p:blipFill>
        <p:spPr>
          <a:xfrm>
            <a:off x="6826114" y="1721777"/>
            <a:ext cx="3255546" cy="2609314"/>
          </a:xfrm>
          <a:prstGeom prst="rect">
            <a:avLst/>
          </a:prstGeom>
        </p:spPr>
      </p:pic>
      <p:sp>
        <p:nvSpPr>
          <p:cNvPr id="6" name="TextBox 5">
            <a:extLst>
              <a:ext uri="{FF2B5EF4-FFF2-40B4-BE49-F238E27FC236}">
                <a16:creationId xmlns:a16="http://schemas.microsoft.com/office/drawing/2014/main" id="{FB0A082E-767F-EDDC-DEF3-D46412B6E8FD}"/>
              </a:ext>
            </a:extLst>
          </p:cNvPr>
          <p:cNvSpPr txBox="1"/>
          <p:nvPr/>
        </p:nvSpPr>
        <p:spPr>
          <a:xfrm>
            <a:off x="1013906" y="4483464"/>
            <a:ext cx="4223742" cy="369332"/>
          </a:xfrm>
          <a:prstGeom prst="rect">
            <a:avLst/>
          </a:prstGeom>
          <a:noFill/>
        </p:spPr>
        <p:txBody>
          <a:bodyPr wrap="square" rtlCol="0">
            <a:spAutoFit/>
          </a:bodyPr>
          <a:lstStyle/>
          <a:p>
            <a:pPr algn="l"/>
            <a:r>
              <a:rPr lang="en-US" b="1" i="1" u="sng" dirty="0"/>
              <a:t>Fig: Decompose agri waste (Rice)</a:t>
            </a:r>
          </a:p>
        </p:txBody>
      </p:sp>
      <p:sp>
        <p:nvSpPr>
          <p:cNvPr id="8" name="TextBox 7">
            <a:extLst>
              <a:ext uri="{FF2B5EF4-FFF2-40B4-BE49-F238E27FC236}">
                <a16:creationId xmlns:a16="http://schemas.microsoft.com/office/drawing/2014/main" id="{4BDD52A4-C30F-247A-E863-7BD07BD211CA}"/>
              </a:ext>
            </a:extLst>
          </p:cNvPr>
          <p:cNvSpPr txBox="1"/>
          <p:nvPr/>
        </p:nvSpPr>
        <p:spPr>
          <a:xfrm>
            <a:off x="6619336" y="4483464"/>
            <a:ext cx="3761117" cy="369332"/>
          </a:xfrm>
          <a:prstGeom prst="rect">
            <a:avLst/>
          </a:prstGeom>
          <a:noFill/>
        </p:spPr>
        <p:txBody>
          <a:bodyPr wrap="square">
            <a:spAutoFit/>
          </a:bodyPr>
          <a:lstStyle/>
          <a:p>
            <a:r>
              <a:rPr lang="en-US" sz="1800" b="1" i="1" u="sng" dirty="0"/>
              <a:t>Fig: Decompose </a:t>
            </a:r>
            <a:r>
              <a:rPr lang="en-US" sz="1800" b="1" i="1" u="sng" dirty="0" err="1"/>
              <a:t>agri</a:t>
            </a:r>
            <a:r>
              <a:rPr lang="en-US" sz="1800" b="1" i="1" u="sng" dirty="0"/>
              <a:t> waste (Banana )</a:t>
            </a:r>
            <a:r>
              <a:rPr lang="en-US" b="1" u="sng" dirty="0"/>
              <a:t> </a:t>
            </a:r>
          </a:p>
        </p:txBody>
      </p:sp>
      <p:sp>
        <p:nvSpPr>
          <p:cNvPr id="10" name="TextBox 9">
            <a:extLst>
              <a:ext uri="{FF2B5EF4-FFF2-40B4-BE49-F238E27FC236}">
                <a16:creationId xmlns:a16="http://schemas.microsoft.com/office/drawing/2014/main" id="{AFB4AA97-4F0B-AE6B-9043-B156A8DE9D57}"/>
              </a:ext>
            </a:extLst>
          </p:cNvPr>
          <p:cNvSpPr txBox="1"/>
          <p:nvPr/>
        </p:nvSpPr>
        <p:spPr>
          <a:xfrm>
            <a:off x="523336" y="5148380"/>
            <a:ext cx="11714672" cy="1015663"/>
          </a:xfrm>
          <a:prstGeom prst="rect">
            <a:avLst/>
          </a:prstGeom>
          <a:noFill/>
        </p:spPr>
        <p:txBody>
          <a:bodyPr wrap="square">
            <a:spAutoFit/>
          </a:bodyPr>
          <a:lstStyle/>
          <a:p>
            <a:pPr marL="342900" indent="-342900">
              <a:buFont typeface="Wingdings" panose="05000000000000000000" pitchFamily="2" charset="2"/>
              <a:buChar char="q"/>
            </a:pPr>
            <a:r>
              <a:rPr lang="en-US" sz="2400" b="1" u="sng" dirty="0"/>
              <a:t>Step 6:</a:t>
            </a:r>
            <a:r>
              <a:rPr lang="en-US" sz="2400" dirty="0"/>
              <a:t> The decomposed Agri waste is taken in container and sterilized by spraying </a:t>
            </a:r>
          </a:p>
          <a:p>
            <a:r>
              <a:rPr lang="en-US" sz="2400" dirty="0"/>
              <a:t>10 litters hot water </a:t>
            </a:r>
            <a:r>
              <a:rPr lang="en-US" sz="3600" b="1" i="1" dirty="0">
                <a:solidFill>
                  <a:srgbClr val="FF0000"/>
                </a:solidFill>
                <a:effectLst>
                  <a:outerShdw blurRad="38100" dist="38100" dir="2700000" algn="tl">
                    <a:srgbClr val="000000">
                      <a:alpha val="43137"/>
                    </a:srgbClr>
                  </a:outerShdw>
                </a:effectLst>
              </a:rPr>
              <a:t>(100⁰C) </a:t>
            </a:r>
            <a:r>
              <a:rPr lang="en-US" sz="2400" dirty="0"/>
              <a:t>while emulsifying. </a:t>
            </a:r>
            <a:endParaRPr lang="en-IN" sz="2400" dirty="0"/>
          </a:p>
        </p:txBody>
      </p:sp>
    </p:spTree>
    <p:extLst>
      <p:ext uri="{BB962C8B-B14F-4D97-AF65-F5344CB8AC3E}">
        <p14:creationId xmlns:p14="http://schemas.microsoft.com/office/powerpoint/2010/main" val="3581070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B50C32-3A62-E33D-A2AE-B91267656386}"/>
              </a:ext>
            </a:extLst>
          </p:cNvPr>
          <p:cNvSpPr txBox="1"/>
          <p:nvPr/>
        </p:nvSpPr>
        <p:spPr>
          <a:xfrm>
            <a:off x="254496" y="357190"/>
            <a:ext cx="11776478" cy="830997"/>
          </a:xfrm>
          <a:prstGeom prst="rect">
            <a:avLst/>
          </a:prstGeom>
          <a:noFill/>
        </p:spPr>
        <p:txBody>
          <a:bodyPr wrap="square">
            <a:spAutoFit/>
          </a:bodyPr>
          <a:lstStyle/>
          <a:p>
            <a:pPr marL="342900" indent="-342900">
              <a:buFont typeface="Wingdings" panose="05000000000000000000" pitchFamily="2" charset="2"/>
              <a:buChar char="q"/>
            </a:pPr>
            <a:r>
              <a:rPr lang="en-US" sz="2400" b="1" u="sng" dirty="0"/>
              <a:t>Step 7: </a:t>
            </a:r>
            <a:r>
              <a:rPr lang="en-US" sz="2400" dirty="0"/>
              <a:t>Finally, liquid and solid particles are separated. It rich in NPK. It can be used as a fertilizer </a:t>
            </a:r>
            <a:r>
              <a:rPr lang="en-US" sz="2400" dirty="0">
                <a:solidFill>
                  <a:srgbClr val="00B050"/>
                </a:solidFill>
              </a:rPr>
              <a:t>(</a:t>
            </a:r>
            <a:r>
              <a:rPr lang="en-US" sz="2400" b="1" dirty="0">
                <a:solidFill>
                  <a:srgbClr val="00B050"/>
                </a:solidFill>
                <a:effectLst>
                  <a:outerShdw blurRad="38100" dist="38100" dir="2700000" algn="tl">
                    <a:srgbClr val="000000">
                      <a:alpha val="43137"/>
                    </a:srgbClr>
                  </a:outerShdw>
                </a:effectLst>
              </a:rPr>
              <a:t>liquid and solid</a:t>
            </a:r>
            <a:r>
              <a:rPr lang="en-US" sz="2400" dirty="0">
                <a:solidFill>
                  <a:srgbClr val="00B050"/>
                </a:solidFill>
              </a:rPr>
              <a:t>) </a:t>
            </a:r>
            <a:r>
              <a:rPr lang="en-US" sz="2400" dirty="0"/>
              <a:t>in field.</a:t>
            </a:r>
            <a:endParaRPr lang="en-US" sz="2400" b="1" u="sng" dirty="0"/>
          </a:p>
        </p:txBody>
      </p:sp>
      <p:pic>
        <p:nvPicPr>
          <p:cNvPr id="3" name="Picture 2">
            <a:extLst>
              <a:ext uri="{FF2B5EF4-FFF2-40B4-BE49-F238E27FC236}">
                <a16:creationId xmlns:a16="http://schemas.microsoft.com/office/drawing/2014/main" id="{54B6F824-635A-A761-96C3-69BBFB16A7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376" y="1748861"/>
            <a:ext cx="4034483" cy="2280709"/>
          </a:xfrm>
          <a:prstGeom prst="rect">
            <a:avLst/>
          </a:prstGeom>
        </p:spPr>
      </p:pic>
      <p:pic>
        <p:nvPicPr>
          <p:cNvPr id="4" name="Picture 3">
            <a:extLst>
              <a:ext uri="{FF2B5EF4-FFF2-40B4-BE49-F238E27FC236}">
                <a16:creationId xmlns:a16="http://schemas.microsoft.com/office/drawing/2014/main" id="{E485B8FF-62ED-E238-BFFC-5C473BD38131}"/>
              </a:ext>
            </a:extLst>
          </p:cNvPr>
          <p:cNvPicPr>
            <a:picLocks noChangeAspect="1"/>
          </p:cNvPicPr>
          <p:nvPr/>
        </p:nvPicPr>
        <p:blipFill>
          <a:blip r:embed="rId3"/>
          <a:stretch>
            <a:fillRect/>
          </a:stretch>
        </p:blipFill>
        <p:spPr>
          <a:xfrm>
            <a:off x="6402147" y="1748861"/>
            <a:ext cx="3401863" cy="2286198"/>
          </a:xfrm>
          <a:prstGeom prst="rect">
            <a:avLst/>
          </a:prstGeom>
        </p:spPr>
      </p:pic>
      <p:sp>
        <p:nvSpPr>
          <p:cNvPr id="5" name="TextBox 4">
            <a:extLst>
              <a:ext uri="{FF2B5EF4-FFF2-40B4-BE49-F238E27FC236}">
                <a16:creationId xmlns:a16="http://schemas.microsoft.com/office/drawing/2014/main" id="{31022C2E-0440-DA04-920A-CA61053A90A8}"/>
              </a:ext>
            </a:extLst>
          </p:cNvPr>
          <p:cNvSpPr txBox="1"/>
          <p:nvPr/>
        </p:nvSpPr>
        <p:spPr>
          <a:xfrm>
            <a:off x="1330427" y="4190134"/>
            <a:ext cx="2719090" cy="400110"/>
          </a:xfrm>
          <a:prstGeom prst="rect">
            <a:avLst/>
          </a:prstGeom>
          <a:noFill/>
        </p:spPr>
        <p:txBody>
          <a:bodyPr wrap="square">
            <a:spAutoFit/>
          </a:bodyPr>
          <a:lstStyle/>
          <a:p>
            <a:r>
              <a:rPr lang="en-US" sz="2000" b="1" u="sng" dirty="0"/>
              <a:t>Fig: solid Fertilizer </a:t>
            </a:r>
          </a:p>
        </p:txBody>
      </p:sp>
      <p:sp>
        <p:nvSpPr>
          <p:cNvPr id="6" name="TextBox 5">
            <a:extLst>
              <a:ext uri="{FF2B5EF4-FFF2-40B4-BE49-F238E27FC236}">
                <a16:creationId xmlns:a16="http://schemas.microsoft.com/office/drawing/2014/main" id="{69EA9516-DB4B-032F-D206-27DB7AA5C8E4}"/>
              </a:ext>
            </a:extLst>
          </p:cNvPr>
          <p:cNvSpPr txBox="1"/>
          <p:nvPr/>
        </p:nvSpPr>
        <p:spPr>
          <a:xfrm>
            <a:off x="6979763" y="4190134"/>
            <a:ext cx="2576215" cy="400110"/>
          </a:xfrm>
          <a:prstGeom prst="rect">
            <a:avLst/>
          </a:prstGeom>
          <a:noFill/>
        </p:spPr>
        <p:txBody>
          <a:bodyPr wrap="square">
            <a:spAutoFit/>
          </a:bodyPr>
          <a:lstStyle/>
          <a:p>
            <a:r>
              <a:rPr lang="en-US" sz="2000" b="1" u="sng" dirty="0"/>
              <a:t>Fig: liquid fertilizer </a:t>
            </a:r>
          </a:p>
        </p:txBody>
      </p:sp>
    </p:spTree>
    <p:extLst>
      <p:ext uri="{BB962C8B-B14F-4D97-AF65-F5344CB8AC3E}">
        <p14:creationId xmlns:p14="http://schemas.microsoft.com/office/powerpoint/2010/main" val="3203845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21A87-79A1-1270-A14A-B6288DB24720}"/>
              </a:ext>
            </a:extLst>
          </p:cNvPr>
          <p:cNvSpPr txBox="1"/>
          <p:nvPr/>
        </p:nvSpPr>
        <p:spPr>
          <a:xfrm>
            <a:off x="350805" y="232276"/>
            <a:ext cx="3048002" cy="646331"/>
          </a:xfrm>
          <a:prstGeom prst="rect">
            <a:avLst/>
          </a:prstGeom>
          <a:noFill/>
        </p:spPr>
        <p:txBody>
          <a:bodyPr wrap="square">
            <a:spAutoFit/>
          </a:bodyPr>
          <a:lstStyle/>
          <a:p>
            <a:r>
              <a:rPr lang="en-US" sz="3600" b="1" i="1" u="sng" dirty="0">
                <a:solidFill>
                  <a:srgbClr val="FFC000"/>
                </a:solidFill>
              </a:rPr>
              <a:t>Basic Data: </a:t>
            </a:r>
          </a:p>
        </p:txBody>
      </p:sp>
      <p:sp>
        <p:nvSpPr>
          <p:cNvPr id="5" name="TextBox 4">
            <a:extLst>
              <a:ext uri="{FF2B5EF4-FFF2-40B4-BE49-F238E27FC236}">
                <a16:creationId xmlns:a16="http://schemas.microsoft.com/office/drawing/2014/main" id="{4509C4CE-DE1B-8B75-8704-703D4202E49A}"/>
              </a:ext>
            </a:extLst>
          </p:cNvPr>
          <p:cNvSpPr txBox="1"/>
          <p:nvPr/>
        </p:nvSpPr>
        <p:spPr>
          <a:xfrm>
            <a:off x="161027" y="1002903"/>
            <a:ext cx="6096000" cy="523220"/>
          </a:xfrm>
          <a:prstGeom prst="rect">
            <a:avLst/>
          </a:prstGeom>
          <a:noFill/>
        </p:spPr>
        <p:txBody>
          <a:bodyPr wrap="square">
            <a:spAutoFit/>
          </a:bodyPr>
          <a:lstStyle/>
          <a:p>
            <a:pPr marL="285750" indent="-285750">
              <a:buFont typeface="Wingdings" panose="05000000000000000000" pitchFamily="2" charset="2"/>
              <a:buChar char="q"/>
            </a:pPr>
            <a:r>
              <a:rPr lang="en-US" sz="2800" b="1" i="1" u="sng" dirty="0">
                <a:solidFill>
                  <a:schemeClr val="accent6"/>
                </a:solidFill>
              </a:rPr>
              <a:t> For Solid Fertilizer:- </a:t>
            </a:r>
          </a:p>
        </p:txBody>
      </p:sp>
      <p:graphicFrame>
        <p:nvGraphicFramePr>
          <p:cNvPr id="6" name="Table 5">
            <a:extLst>
              <a:ext uri="{FF2B5EF4-FFF2-40B4-BE49-F238E27FC236}">
                <a16:creationId xmlns:a16="http://schemas.microsoft.com/office/drawing/2014/main" id="{C5244ADA-CF41-DEC3-215C-C6F86B0B944E}"/>
              </a:ext>
            </a:extLst>
          </p:cNvPr>
          <p:cNvGraphicFramePr>
            <a:graphicFrameLocks noGrp="1"/>
          </p:cNvGraphicFramePr>
          <p:nvPr>
            <p:extLst>
              <p:ext uri="{D42A27DB-BD31-4B8C-83A1-F6EECF244321}">
                <p14:modId xmlns:p14="http://schemas.microsoft.com/office/powerpoint/2010/main" val="3805547486"/>
              </p:ext>
            </p:extLst>
          </p:nvPr>
        </p:nvGraphicFramePr>
        <p:xfrm>
          <a:off x="1403228" y="1753370"/>
          <a:ext cx="8396380" cy="3222421"/>
        </p:xfrm>
        <a:graphic>
          <a:graphicData uri="http://schemas.openxmlformats.org/drawingml/2006/table">
            <a:tbl>
              <a:tblPr firstRow="1" bandRow="1">
                <a:tableStyleId>{5C22544A-7EE6-4342-B048-85BDC9FD1C3A}</a:tableStyleId>
              </a:tblPr>
              <a:tblGrid>
                <a:gridCol w="2099095">
                  <a:extLst>
                    <a:ext uri="{9D8B030D-6E8A-4147-A177-3AD203B41FA5}">
                      <a16:colId xmlns:a16="http://schemas.microsoft.com/office/drawing/2014/main" val="1682392771"/>
                    </a:ext>
                  </a:extLst>
                </a:gridCol>
                <a:gridCol w="2099095">
                  <a:extLst>
                    <a:ext uri="{9D8B030D-6E8A-4147-A177-3AD203B41FA5}">
                      <a16:colId xmlns:a16="http://schemas.microsoft.com/office/drawing/2014/main" val="3092630536"/>
                    </a:ext>
                  </a:extLst>
                </a:gridCol>
                <a:gridCol w="2099095">
                  <a:extLst>
                    <a:ext uri="{9D8B030D-6E8A-4147-A177-3AD203B41FA5}">
                      <a16:colId xmlns:a16="http://schemas.microsoft.com/office/drawing/2014/main" val="2601065069"/>
                    </a:ext>
                  </a:extLst>
                </a:gridCol>
                <a:gridCol w="2099095">
                  <a:extLst>
                    <a:ext uri="{9D8B030D-6E8A-4147-A177-3AD203B41FA5}">
                      <a16:colId xmlns:a16="http://schemas.microsoft.com/office/drawing/2014/main" val="2940920709"/>
                    </a:ext>
                  </a:extLst>
                </a:gridCol>
              </a:tblGrid>
              <a:tr h="670838">
                <a:tc>
                  <a:txBody>
                    <a:bodyPr/>
                    <a:lstStyle/>
                    <a:p>
                      <a:r>
                        <a:rPr lang="en-US" sz="2000" dirty="0"/>
                        <a:t>     </a:t>
                      </a:r>
                    </a:p>
                    <a:p>
                      <a:r>
                        <a:rPr lang="en-US" sz="2000" dirty="0"/>
                        <a:t>         Sl. no</a:t>
                      </a:r>
                    </a:p>
                  </a:txBody>
                  <a:tcPr/>
                </a:tc>
                <a:tc>
                  <a:txBody>
                    <a:bodyPr/>
                    <a:lstStyle/>
                    <a:p>
                      <a:r>
                        <a:rPr lang="en-US" dirty="0"/>
                        <a:t>  </a:t>
                      </a:r>
                    </a:p>
                    <a:p>
                      <a:r>
                        <a:rPr lang="en-US" dirty="0"/>
                        <a:t>      Nitrogen (%)</a:t>
                      </a:r>
                    </a:p>
                  </a:txBody>
                  <a:tcPr/>
                </a:tc>
                <a:tc>
                  <a:txBody>
                    <a:bodyPr/>
                    <a:lstStyle/>
                    <a:p>
                      <a:endParaRPr lang="en-US" dirty="0"/>
                    </a:p>
                    <a:p>
                      <a:r>
                        <a:rPr lang="en-US" dirty="0"/>
                        <a:t> Phosphorus (%)</a:t>
                      </a:r>
                    </a:p>
                  </a:txBody>
                  <a:tcPr/>
                </a:tc>
                <a:tc>
                  <a:txBody>
                    <a:bodyPr/>
                    <a:lstStyle/>
                    <a:p>
                      <a:r>
                        <a:rPr lang="en-US" dirty="0"/>
                        <a:t> </a:t>
                      </a:r>
                    </a:p>
                    <a:p>
                      <a:r>
                        <a:rPr lang="en-US" dirty="0"/>
                        <a:t>Potassium(%) </a:t>
                      </a:r>
                    </a:p>
                  </a:txBody>
                  <a:tcPr/>
                </a:tc>
                <a:extLst>
                  <a:ext uri="{0D108BD9-81ED-4DB2-BD59-A6C34878D82A}">
                    <a16:rowId xmlns:a16="http://schemas.microsoft.com/office/drawing/2014/main" val="524321215"/>
                  </a:ext>
                </a:extLst>
              </a:tr>
              <a:tr h="777620">
                <a:tc>
                  <a:txBody>
                    <a:bodyPr/>
                    <a:lstStyle/>
                    <a:p>
                      <a:endParaRPr lang="en-US" sz="2000" b="1" dirty="0"/>
                    </a:p>
                    <a:p>
                      <a:r>
                        <a:rPr lang="en-US" sz="2000" b="1" dirty="0"/>
                        <a:t>     </a:t>
                      </a:r>
                      <a:r>
                        <a:rPr lang="en-US" sz="2400" b="1" dirty="0"/>
                        <a:t>Rice</a:t>
                      </a:r>
                      <a:endParaRPr lang="en-US" sz="2000" b="1" dirty="0"/>
                    </a:p>
                  </a:txBody>
                  <a:tcPr/>
                </a:tc>
                <a:tc>
                  <a:txBody>
                    <a:bodyPr/>
                    <a:lstStyle/>
                    <a:p>
                      <a:endParaRPr lang="en-US" b="1" dirty="0"/>
                    </a:p>
                    <a:p>
                      <a:r>
                        <a:rPr lang="en-US" sz="2400" b="1" dirty="0"/>
                        <a:t>      3.95</a:t>
                      </a:r>
                    </a:p>
                  </a:txBody>
                  <a:tcPr/>
                </a:tc>
                <a:tc>
                  <a:txBody>
                    <a:bodyPr/>
                    <a:lstStyle/>
                    <a:p>
                      <a:endParaRPr lang="en-US" dirty="0"/>
                    </a:p>
                    <a:p>
                      <a:r>
                        <a:rPr lang="en-US" sz="2400" dirty="0"/>
                        <a:t>    </a:t>
                      </a:r>
                      <a:r>
                        <a:rPr lang="en-US" sz="2400" b="1" dirty="0"/>
                        <a:t>4.78</a:t>
                      </a:r>
                      <a:endParaRPr lang="en-US" sz="2400" dirty="0"/>
                    </a:p>
                  </a:txBody>
                  <a:tcPr/>
                </a:tc>
                <a:tc>
                  <a:txBody>
                    <a:bodyPr/>
                    <a:lstStyle/>
                    <a:p>
                      <a:endParaRPr lang="en-US" dirty="0"/>
                    </a:p>
                    <a:p>
                      <a:r>
                        <a:rPr lang="en-US" sz="2400" b="1" dirty="0"/>
                        <a:t>6.75</a:t>
                      </a:r>
                    </a:p>
                  </a:txBody>
                  <a:tcPr/>
                </a:tc>
                <a:extLst>
                  <a:ext uri="{0D108BD9-81ED-4DB2-BD59-A6C34878D82A}">
                    <a16:rowId xmlns:a16="http://schemas.microsoft.com/office/drawing/2014/main" val="2159886689"/>
                  </a:ext>
                </a:extLst>
              </a:tr>
              <a:tr h="0">
                <a:tc>
                  <a:txBody>
                    <a:bodyPr/>
                    <a:lstStyle/>
                    <a:p>
                      <a:endParaRPr lang="en-US" b="1" dirty="0"/>
                    </a:p>
                    <a:p>
                      <a:r>
                        <a:rPr lang="en-US" b="1" dirty="0"/>
                        <a:t>    </a:t>
                      </a:r>
                      <a:r>
                        <a:rPr lang="en-US" sz="2400" b="1" dirty="0"/>
                        <a:t>Mustard Oil </a:t>
                      </a:r>
                      <a:r>
                        <a:rPr lang="en-US" b="1" dirty="0"/>
                        <a:t> </a:t>
                      </a:r>
                    </a:p>
                    <a:p>
                      <a:endParaRPr lang="en-US" b="1" dirty="0"/>
                    </a:p>
                  </a:txBody>
                  <a:tcPr/>
                </a:tc>
                <a:tc>
                  <a:txBody>
                    <a:bodyPr/>
                    <a:lstStyle/>
                    <a:p>
                      <a:endParaRPr lang="en-US" dirty="0"/>
                    </a:p>
                    <a:p>
                      <a:r>
                        <a:rPr lang="en-US" sz="2400" b="1" dirty="0"/>
                        <a:t>      6.13</a:t>
                      </a:r>
                    </a:p>
                  </a:txBody>
                  <a:tcPr/>
                </a:tc>
                <a:tc>
                  <a:txBody>
                    <a:bodyPr/>
                    <a:lstStyle/>
                    <a:p>
                      <a:endParaRPr lang="en-US" dirty="0"/>
                    </a:p>
                    <a:p>
                      <a:r>
                        <a:rPr lang="en-US" sz="2400" b="1" dirty="0"/>
                        <a:t>  11.5</a:t>
                      </a:r>
                    </a:p>
                  </a:txBody>
                  <a:tcPr/>
                </a:tc>
                <a:tc>
                  <a:txBody>
                    <a:bodyPr/>
                    <a:lstStyle/>
                    <a:p>
                      <a:endParaRPr lang="en-US" sz="2400" b="1" dirty="0"/>
                    </a:p>
                    <a:p>
                      <a:r>
                        <a:rPr lang="en-US" sz="2400" b="1" dirty="0"/>
                        <a:t>15.7</a:t>
                      </a:r>
                    </a:p>
                  </a:txBody>
                  <a:tcPr/>
                </a:tc>
                <a:extLst>
                  <a:ext uri="{0D108BD9-81ED-4DB2-BD59-A6C34878D82A}">
                    <a16:rowId xmlns:a16="http://schemas.microsoft.com/office/drawing/2014/main" val="347469463"/>
                  </a:ext>
                </a:extLst>
              </a:tr>
              <a:tr h="737921">
                <a:tc>
                  <a:txBody>
                    <a:bodyPr/>
                    <a:lstStyle/>
                    <a:p>
                      <a:endParaRPr lang="en-US" b="1" dirty="0"/>
                    </a:p>
                    <a:p>
                      <a:r>
                        <a:rPr lang="en-US" b="1" dirty="0"/>
                        <a:t>       </a:t>
                      </a:r>
                      <a:r>
                        <a:rPr lang="en-US" sz="2400" b="1" dirty="0"/>
                        <a:t>Banana </a:t>
                      </a:r>
                      <a:endParaRPr lang="en-US" b="1" dirty="0"/>
                    </a:p>
                  </a:txBody>
                  <a:tcPr/>
                </a:tc>
                <a:tc>
                  <a:txBody>
                    <a:bodyPr/>
                    <a:lstStyle/>
                    <a:p>
                      <a:endParaRPr lang="en-US" dirty="0"/>
                    </a:p>
                    <a:p>
                      <a:r>
                        <a:rPr lang="en-US" sz="2400" b="1" dirty="0"/>
                        <a:t>      9.56</a:t>
                      </a:r>
                    </a:p>
                  </a:txBody>
                  <a:tcPr/>
                </a:tc>
                <a:tc>
                  <a:txBody>
                    <a:bodyPr/>
                    <a:lstStyle/>
                    <a:p>
                      <a:endParaRPr lang="en-US" dirty="0"/>
                    </a:p>
                    <a:p>
                      <a:r>
                        <a:rPr lang="en-US" sz="2400" b="1" dirty="0"/>
                        <a:t> 12 .17</a:t>
                      </a:r>
                    </a:p>
                  </a:txBody>
                  <a:tcPr/>
                </a:tc>
                <a:tc>
                  <a:txBody>
                    <a:bodyPr/>
                    <a:lstStyle/>
                    <a:p>
                      <a:endParaRPr lang="en-US" dirty="0"/>
                    </a:p>
                    <a:p>
                      <a:r>
                        <a:rPr lang="en-US" sz="2400" b="1" dirty="0"/>
                        <a:t>13.39</a:t>
                      </a:r>
                    </a:p>
                  </a:txBody>
                  <a:tcPr/>
                </a:tc>
                <a:extLst>
                  <a:ext uri="{0D108BD9-81ED-4DB2-BD59-A6C34878D82A}">
                    <a16:rowId xmlns:a16="http://schemas.microsoft.com/office/drawing/2014/main" val="2042270393"/>
                  </a:ext>
                </a:extLst>
              </a:tr>
            </a:tbl>
          </a:graphicData>
        </a:graphic>
      </p:graphicFrame>
      <p:sp>
        <p:nvSpPr>
          <p:cNvPr id="8" name="TextBox 7">
            <a:extLst>
              <a:ext uri="{FF2B5EF4-FFF2-40B4-BE49-F238E27FC236}">
                <a16:creationId xmlns:a16="http://schemas.microsoft.com/office/drawing/2014/main" id="{C6EFC427-8AF5-C172-56A0-6E7734D644BD}"/>
              </a:ext>
            </a:extLst>
          </p:cNvPr>
          <p:cNvSpPr txBox="1"/>
          <p:nvPr/>
        </p:nvSpPr>
        <p:spPr>
          <a:xfrm>
            <a:off x="1696527" y="5855097"/>
            <a:ext cx="7919050" cy="461665"/>
          </a:xfrm>
          <a:prstGeom prst="rect">
            <a:avLst/>
          </a:prstGeom>
          <a:noFill/>
        </p:spPr>
        <p:txBody>
          <a:bodyPr wrap="square">
            <a:spAutoFit/>
          </a:bodyPr>
          <a:lstStyle/>
          <a:p>
            <a:pPr algn="l"/>
            <a:r>
              <a:rPr lang="en-US" sz="2400" b="1" i="1" dirty="0"/>
              <a:t>Nutrient quantity test in Assam Agricultural University, Jorhat </a:t>
            </a:r>
          </a:p>
        </p:txBody>
      </p:sp>
      <p:pic>
        <p:nvPicPr>
          <p:cNvPr id="2" name="Picture 1">
            <a:extLst>
              <a:ext uri="{FF2B5EF4-FFF2-40B4-BE49-F238E27FC236}">
                <a16:creationId xmlns:a16="http://schemas.microsoft.com/office/drawing/2014/main" id="{F598CF56-7C74-E699-B232-67FF4223AB0B}"/>
              </a:ext>
            </a:extLst>
          </p:cNvPr>
          <p:cNvPicPr>
            <a:picLocks noChangeAspect="1"/>
          </p:cNvPicPr>
          <p:nvPr/>
        </p:nvPicPr>
        <p:blipFill>
          <a:blip r:embed="rId2"/>
          <a:stretch>
            <a:fillRect/>
          </a:stretch>
        </p:blipFill>
        <p:spPr>
          <a:xfrm>
            <a:off x="11300969" y="17254"/>
            <a:ext cx="891031" cy="720502"/>
          </a:xfrm>
          <a:prstGeom prst="rect">
            <a:avLst/>
          </a:prstGeom>
        </p:spPr>
      </p:pic>
    </p:spTree>
    <p:extLst>
      <p:ext uri="{BB962C8B-B14F-4D97-AF65-F5344CB8AC3E}">
        <p14:creationId xmlns:p14="http://schemas.microsoft.com/office/powerpoint/2010/main" val="2336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2E2D79-95A5-265E-6B6C-CF70A3CED872}"/>
              </a:ext>
            </a:extLst>
          </p:cNvPr>
          <p:cNvSpPr txBox="1"/>
          <p:nvPr/>
        </p:nvSpPr>
        <p:spPr>
          <a:xfrm>
            <a:off x="304800" y="485318"/>
            <a:ext cx="6096000" cy="523220"/>
          </a:xfrm>
          <a:prstGeom prst="rect">
            <a:avLst/>
          </a:prstGeom>
          <a:noFill/>
        </p:spPr>
        <p:txBody>
          <a:bodyPr wrap="square">
            <a:spAutoFit/>
          </a:bodyPr>
          <a:lstStyle/>
          <a:p>
            <a:pPr marL="285750" indent="-285750" algn="l">
              <a:buFont typeface="Wingdings" panose="05000000000000000000" pitchFamily="2" charset="2"/>
              <a:buChar char="q"/>
            </a:pPr>
            <a:r>
              <a:rPr lang="en-US" sz="2400" b="1" i="1" u="sng" dirty="0">
                <a:solidFill>
                  <a:schemeClr val="accent6"/>
                </a:solidFill>
              </a:rPr>
              <a:t> </a:t>
            </a:r>
            <a:r>
              <a:rPr lang="en-US" sz="2800" b="1" i="1" u="sng" dirty="0">
                <a:solidFill>
                  <a:schemeClr val="accent6"/>
                </a:solidFill>
              </a:rPr>
              <a:t>For liquid Fertilizer: </a:t>
            </a:r>
          </a:p>
        </p:txBody>
      </p:sp>
      <p:graphicFrame>
        <p:nvGraphicFramePr>
          <p:cNvPr id="4" name="Table 3">
            <a:extLst>
              <a:ext uri="{FF2B5EF4-FFF2-40B4-BE49-F238E27FC236}">
                <a16:creationId xmlns:a16="http://schemas.microsoft.com/office/drawing/2014/main" id="{FEF640D3-59AF-3654-5249-A6812AD3A5FB}"/>
              </a:ext>
            </a:extLst>
          </p:cNvPr>
          <p:cNvGraphicFramePr>
            <a:graphicFrameLocks noGrp="1"/>
          </p:cNvGraphicFramePr>
          <p:nvPr>
            <p:extLst>
              <p:ext uri="{D42A27DB-BD31-4B8C-83A1-F6EECF244321}">
                <p14:modId xmlns:p14="http://schemas.microsoft.com/office/powerpoint/2010/main" val="10932728"/>
              </p:ext>
            </p:extLst>
          </p:nvPr>
        </p:nvGraphicFramePr>
        <p:xfrm>
          <a:off x="1759301" y="1312350"/>
          <a:ext cx="8004972" cy="3602304"/>
        </p:xfrm>
        <a:graphic>
          <a:graphicData uri="http://schemas.openxmlformats.org/drawingml/2006/table">
            <a:tbl>
              <a:tblPr firstRow="1" bandRow="1">
                <a:tableStyleId>{5C22544A-7EE6-4342-B048-85BDC9FD1C3A}</a:tableStyleId>
              </a:tblPr>
              <a:tblGrid>
                <a:gridCol w="2001243">
                  <a:extLst>
                    <a:ext uri="{9D8B030D-6E8A-4147-A177-3AD203B41FA5}">
                      <a16:colId xmlns:a16="http://schemas.microsoft.com/office/drawing/2014/main" val="712406189"/>
                    </a:ext>
                  </a:extLst>
                </a:gridCol>
                <a:gridCol w="2001243">
                  <a:extLst>
                    <a:ext uri="{9D8B030D-6E8A-4147-A177-3AD203B41FA5}">
                      <a16:colId xmlns:a16="http://schemas.microsoft.com/office/drawing/2014/main" val="1434468820"/>
                    </a:ext>
                  </a:extLst>
                </a:gridCol>
                <a:gridCol w="2001243">
                  <a:extLst>
                    <a:ext uri="{9D8B030D-6E8A-4147-A177-3AD203B41FA5}">
                      <a16:colId xmlns:a16="http://schemas.microsoft.com/office/drawing/2014/main" val="1901851077"/>
                    </a:ext>
                  </a:extLst>
                </a:gridCol>
                <a:gridCol w="2001243">
                  <a:extLst>
                    <a:ext uri="{9D8B030D-6E8A-4147-A177-3AD203B41FA5}">
                      <a16:colId xmlns:a16="http://schemas.microsoft.com/office/drawing/2014/main" val="4201514432"/>
                    </a:ext>
                  </a:extLst>
                </a:gridCol>
              </a:tblGrid>
              <a:tr h="900576">
                <a:tc>
                  <a:txBody>
                    <a:bodyPr/>
                    <a:lstStyle/>
                    <a:p>
                      <a:endParaRPr lang="en-US" dirty="0"/>
                    </a:p>
                    <a:p>
                      <a:r>
                        <a:rPr lang="en-US" dirty="0"/>
                        <a:t>       Sl.no</a:t>
                      </a:r>
                    </a:p>
                  </a:txBody>
                  <a:tcPr/>
                </a:tc>
                <a:tc>
                  <a:txBody>
                    <a:bodyPr/>
                    <a:lstStyle/>
                    <a:p>
                      <a:endParaRPr lang="en-US" dirty="0"/>
                    </a:p>
                    <a:p>
                      <a:r>
                        <a:rPr lang="en-US" dirty="0"/>
                        <a:t>    Nitrogen (%)</a:t>
                      </a:r>
                    </a:p>
                  </a:txBody>
                  <a:tcPr/>
                </a:tc>
                <a:tc>
                  <a:txBody>
                    <a:bodyPr/>
                    <a:lstStyle/>
                    <a:p>
                      <a:endParaRPr lang="en-US" dirty="0"/>
                    </a:p>
                    <a:p>
                      <a:r>
                        <a:rPr lang="en-US" dirty="0"/>
                        <a:t>    Phosphorus (%)</a:t>
                      </a:r>
                    </a:p>
                  </a:txBody>
                  <a:tcPr/>
                </a:tc>
                <a:tc>
                  <a:txBody>
                    <a:bodyPr/>
                    <a:lstStyle/>
                    <a:p>
                      <a:endParaRPr lang="en-US" dirty="0"/>
                    </a:p>
                    <a:p>
                      <a:r>
                        <a:rPr lang="en-US" dirty="0"/>
                        <a:t>   Potassium(%)</a:t>
                      </a:r>
                    </a:p>
                  </a:txBody>
                  <a:tcPr/>
                </a:tc>
                <a:extLst>
                  <a:ext uri="{0D108BD9-81ED-4DB2-BD59-A6C34878D82A}">
                    <a16:rowId xmlns:a16="http://schemas.microsoft.com/office/drawing/2014/main" val="2658480123"/>
                  </a:ext>
                </a:extLst>
              </a:tr>
              <a:tr h="900576">
                <a:tc>
                  <a:txBody>
                    <a:bodyPr/>
                    <a:lstStyle/>
                    <a:p>
                      <a:endParaRPr lang="en-US" dirty="0"/>
                    </a:p>
                    <a:p>
                      <a:r>
                        <a:rPr lang="en-US" dirty="0"/>
                        <a:t>     </a:t>
                      </a:r>
                      <a:r>
                        <a:rPr lang="en-US" b="1" dirty="0"/>
                        <a:t>Rice</a:t>
                      </a:r>
                      <a:endParaRPr lang="en-US" dirty="0"/>
                    </a:p>
                  </a:txBody>
                  <a:tcPr/>
                </a:tc>
                <a:tc>
                  <a:txBody>
                    <a:bodyPr/>
                    <a:lstStyle/>
                    <a:p>
                      <a:endParaRPr lang="en-US" dirty="0"/>
                    </a:p>
                    <a:p>
                      <a:r>
                        <a:rPr lang="en-US" dirty="0"/>
                        <a:t>   </a:t>
                      </a:r>
                      <a:r>
                        <a:rPr lang="en-US" b="1" dirty="0"/>
                        <a:t>4.87</a:t>
                      </a:r>
                      <a:endParaRPr lang="en-US" dirty="0"/>
                    </a:p>
                  </a:txBody>
                  <a:tcPr/>
                </a:tc>
                <a:tc>
                  <a:txBody>
                    <a:bodyPr/>
                    <a:lstStyle/>
                    <a:p>
                      <a:endParaRPr lang="en-US" dirty="0"/>
                    </a:p>
                    <a:p>
                      <a:r>
                        <a:rPr lang="en-US" dirty="0"/>
                        <a:t>     </a:t>
                      </a:r>
                      <a:r>
                        <a:rPr lang="en-US" b="1" dirty="0"/>
                        <a:t>5.24</a:t>
                      </a:r>
                      <a:endParaRPr lang="en-US" dirty="0"/>
                    </a:p>
                  </a:txBody>
                  <a:tcPr/>
                </a:tc>
                <a:tc>
                  <a:txBody>
                    <a:bodyPr/>
                    <a:lstStyle/>
                    <a:p>
                      <a:endParaRPr lang="en-US" dirty="0"/>
                    </a:p>
                    <a:p>
                      <a:r>
                        <a:rPr lang="en-US" dirty="0"/>
                        <a:t>     </a:t>
                      </a:r>
                      <a:r>
                        <a:rPr lang="en-US" b="1" dirty="0"/>
                        <a:t>7.95</a:t>
                      </a:r>
                    </a:p>
                  </a:txBody>
                  <a:tcPr/>
                </a:tc>
                <a:extLst>
                  <a:ext uri="{0D108BD9-81ED-4DB2-BD59-A6C34878D82A}">
                    <a16:rowId xmlns:a16="http://schemas.microsoft.com/office/drawing/2014/main" val="1865589236"/>
                  </a:ext>
                </a:extLst>
              </a:tr>
              <a:tr h="900576">
                <a:tc>
                  <a:txBody>
                    <a:bodyPr/>
                    <a:lstStyle/>
                    <a:p>
                      <a:endParaRPr lang="en-US" dirty="0"/>
                    </a:p>
                    <a:p>
                      <a:r>
                        <a:rPr lang="en-US" dirty="0"/>
                        <a:t>    </a:t>
                      </a:r>
                      <a:r>
                        <a:rPr lang="en-US" b="1" dirty="0"/>
                        <a:t>Mustard Oil</a:t>
                      </a:r>
                    </a:p>
                  </a:txBody>
                  <a:tcPr/>
                </a:tc>
                <a:tc>
                  <a:txBody>
                    <a:bodyPr/>
                    <a:lstStyle/>
                    <a:p>
                      <a:endParaRPr lang="en-US" dirty="0"/>
                    </a:p>
                    <a:p>
                      <a:r>
                        <a:rPr lang="en-US" dirty="0"/>
                        <a:t>   </a:t>
                      </a:r>
                      <a:r>
                        <a:rPr lang="en-US" b="1" dirty="0"/>
                        <a:t>7.05</a:t>
                      </a:r>
                      <a:endParaRPr lang="en-US" dirty="0"/>
                    </a:p>
                  </a:txBody>
                  <a:tcPr/>
                </a:tc>
                <a:tc>
                  <a:txBody>
                    <a:bodyPr/>
                    <a:lstStyle/>
                    <a:p>
                      <a:endParaRPr lang="en-US" dirty="0"/>
                    </a:p>
                    <a:p>
                      <a:r>
                        <a:rPr lang="en-US" dirty="0"/>
                        <a:t>  </a:t>
                      </a:r>
                      <a:r>
                        <a:rPr lang="en-US" b="1" dirty="0"/>
                        <a:t>13.58</a:t>
                      </a:r>
                      <a:endParaRPr lang="en-US" dirty="0"/>
                    </a:p>
                  </a:txBody>
                  <a:tcPr/>
                </a:tc>
                <a:tc>
                  <a:txBody>
                    <a:bodyPr/>
                    <a:lstStyle/>
                    <a:p>
                      <a:endParaRPr lang="en-US" dirty="0"/>
                    </a:p>
                    <a:p>
                      <a:r>
                        <a:rPr lang="en-US" dirty="0"/>
                        <a:t>    </a:t>
                      </a:r>
                      <a:r>
                        <a:rPr lang="en-US" b="1" dirty="0"/>
                        <a:t>16.25</a:t>
                      </a:r>
                      <a:endParaRPr lang="en-US" dirty="0"/>
                    </a:p>
                  </a:txBody>
                  <a:tcPr/>
                </a:tc>
                <a:extLst>
                  <a:ext uri="{0D108BD9-81ED-4DB2-BD59-A6C34878D82A}">
                    <a16:rowId xmlns:a16="http://schemas.microsoft.com/office/drawing/2014/main" val="3338053749"/>
                  </a:ext>
                </a:extLst>
              </a:tr>
              <a:tr h="900576">
                <a:tc>
                  <a:txBody>
                    <a:bodyPr/>
                    <a:lstStyle/>
                    <a:p>
                      <a:endParaRPr lang="en-US" dirty="0"/>
                    </a:p>
                    <a:p>
                      <a:r>
                        <a:rPr lang="en-US" dirty="0"/>
                        <a:t>     </a:t>
                      </a:r>
                      <a:r>
                        <a:rPr lang="en-US" b="1" dirty="0"/>
                        <a:t>Banana </a:t>
                      </a:r>
                      <a:endParaRPr lang="en-US" dirty="0"/>
                    </a:p>
                  </a:txBody>
                  <a:tcPr/>
                </a:tc>
                <a:tc>
                  <a:txBody>
                    <a:bodyPr/>
                    <a:lstStyle/>
                    <a:p>
                      <a:endParaRPr lang="en-US" dirty="0"/>
                    </a:p>
                    <a:p>
                      <a:r>
                        <a:rPr lang="en-US" dirty="0"/>
                        <a:t>   </a:t>
                      </a:r>
                      <a:r>
                        <a:rPr lang="en-US" b="1" dirty="0"/>
                        <a:t>11.09</a:t>
                      </a:r>
                      <a:endParaRPr lang="en-US" dirty="0"/>
                    </a:p>
                  </a:txBody>
                  <a:tcPr/>
                </a:tc>
                <a:tc>
                  <a:txBody>
                    <a:bodyPr/>
                    <a:lstStyle/>
                    <a:p>
                      <a:endParaRPr lang="en-US" dirty="0"/>
                    </a:p>
                    <a:p>
                      <a:r>
                        <a:rPr lang="en-US" b="1" dirty="0"/>
                        <a:t>   15.47</a:t>
                      </a:r>
                    </a:p>
                  </a:txBody>
                  <a:tcPr/>
                </a:tc>
                <a:tc>
                  <a:txBody>
                    <a:bodyPr/>
                    <a:lstStyle/>
                    <a:p>
                      <a:endParaRPr lang="en-US" dirty="0"/>
                    </a:p>
                    <a:p>
                      <a:r>
                        <a:rPr lang="en-US" dirty="0"/>
                        <a:t>  </a:t>
                      </a:r>
                      <a:r>
                        <a:rPr lang="en-US" b="1" dirty="0"/>
                        <a:t>17.33</a:t>
                      </a:r>
                      <a:endParaRPr lang="en-US" dirty="0"/>
                    </a:p>
                  </a:txBody>
                  <a:tcPr/>
                </a:tc>
                <a:extLst>
                  <a:ext uri="{0D108BD9-81ED-4DB2-BD59-A6C34878D82A}">
                    <a16:rowId xmlns:a16="http://schemas.microsoft.com/office/drawing/2014/main" val="1345922068"/>
                  </a:ext>
                </a:extLst>
              </a:tr>
            </a:tbl>
          </a:graphicData>
        </a:graphic>
      </p:graphicFrame>
      <p:sp>
        <p:nvSpPr>
          <p:cNvPr id="6" name="TextBox 5">
            <a:extLst>
              <a:ext uri="{FF2B5EF4-FFF2-40B4-BE49-F238E27FC236}">
                <a16:creationId xmlns:a16="http://schemas.microsoft.com/office/drawing/2014/main" id="{C47F3C1B-74B6-771A-A888-856D1355EB7C}"/>
              </a:ext>
            </a:extLst>
          </p:cNvPr>
          <p:cNvSpPr txBox="1"/>
          <p:nvPr/>
        </p:nvSpPr>
        <p:spPr>
          <a:xfrm>
            <a:off x="1828799" y="5447884"/>
            <a:ext cx="8004972" cy="461665"/>
          </a:xfrm>
          <a:prstGeom prst="rect">
            <a:avLst/>
          </a:prstGeom>
          <a:noFill/>
        </p:spPr>
        <p:txBody>
          <a:bodyPr wrap="square">
            <a:spAutoFit/>
          </a:bodyPr>
          <a:lstStyle/>
          <a:p>
            <a:pPr algn="l"/>
            <a:r>
              <a:rPr lang="en-US" sz="2400" b="1" i="1" dirty="0"/>
              <a:t>Nutrient quantity test in Assam Agricultural University, Jorhat </a:t>
            </a:r>
          </a:p>
        </p:txBody>
      </p:sp>
      <p:pic>
        <p:nvPicPr>
          <p:cNvPr id="2" name="Picture 1">
            <a:extLst>
              <a:ext uri="{FF2B5EF4-FFF2-40B4-BE49-F238E27FC236}">
                <a16:creationId xmlns:a16="http://schemas.microsoft.com/office/drawing/2014/main" id="{99C5A590-8020-FCC8-1D2D-643E498019D6}"/>
              </a:ext>
            </a:extLst>
          </p:cNvPr>
          <p:cNvPicPr>
            <a:picLocks noChangeAspect="1"/>
          </p:cNvPicPr>
          <p:nvPr/>
        </p:nvPicPr>
        <p:blipFill>
          <a:blip r:embed="rId2"/>
          <a:stretch>
            <a:fillRect/>
          </a:stretch>
        </p:blipFill>
        <p:spPr>
          <a:xfrm>
            <a:off x="11300969" y="0"/>
            <a:ext cx="891031" cy="720502"/>
          </a:xfrm>
          <a:prstGeom prst="rect">
            <a:avLst/>
          </a:prstGeom>
        </p:spPr>
      </p:pic>
    </p:spTree>
    <p:extLst>
      <p:ext uri="{BB962C8B-B14F-4D97-AF65-F5344CB8AC3E}">
        <p14:creationId xmlns:p14="http://schemas.microsoft.com/office/powerpoint/2010/main" val="246821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B51F71-F1EE-B2BE-25A3-340FA468FF9A}"/>
              </a:ext>
            </a:extLst>
          </p:cNvPr>
          <p:cNvSpPr txBox="1"/>
          <p:nvPr/>
        </p:nvSpPr>
        <p:spPr>
          <a:xfrm>
            <a:off x="207034" y="220775"/>
            <a:ext cx="6096000" cy="584775"/>
          </a:xfrm>
          <a:prstGeom prst="rect">
            <a:avLst/>
          </a:prstGeom>
          <a:noFill/>
        </p:spPr>
        <p:txBody>
          <a:bodyPr wrap="square">
            <a:spAutoFit/>
          </a:bodyPr>
          <a:lstStyle/>
          <a:p>
            <a:r>
              <a:rPr lang="en-US" sz="3200" b="1" i="1" u="sng" dirty="0">
                <a:solidFill>
                  <a:schemeClr val="accent6"/>
                </a:solidFill>
                <a:effectLst>
                  <a:outerShdw blurRad="38100" dist="38100" dir="2700000" algn="tl">
                    <a:srgbClr val="000000">
                      <a:alpha val="43137"/>
                    </a:srgbClr>
                  </a:outerShdw>
                </a:effectLst>
              </a:rPr>
              <a:t>SOME  BASIC CONDITIONS:</a:t>
            </a:r>
            <a:endParaRPr lang="en-IN" sz="3200" u="sng" dirty="0">
              <a:solidFill>
                <a:schemeClr val="accent6"/>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838B7826-5E9C-E784-EB3E-40AFB9EBD251}"/>
              </a:ext>
            </a:extLst>
          </p:cNvPr>
          <p:cNvSpPr txBox="1"/>
          <p:nvPr/>
        </p:nvSpPr>
        <p:spPr>
          <a:xfrm>
            <a:off x="897149" y="1000519"/>
            <a:ext cx="9834112" cy="2185214"/>
          </a:xfrm>
          <a:prstGeom prst="rect">
            <a:avLst/>
          </a:prstGeom>
          <a:noFill/>
        </p:spPr>
        <p:txBody>
          <a:bodyPr wrap="square">
            <a:spAutoFit/>
          </a:bodyPr>
          <a:lstStyle/>
          <a:p>
            <a:pPr marL="342900" indent="-342900">
              <a:buFont typeface="Wingdings" panose="05000000000000000000" pitchFamily="2" charset="2"/>
              <a:buChar char="v"/>
            </a:pPr>
            <a:r>
              <a:rPr lang="en-US" sz="2400" b="1" dirty="0"/>
              <a:t>Agricultural waste </a:t>
            </a:r>
            <a:r>
              <a:rPr lang="en-US" sz="2800" b="1" dirty="0">
                <a:solidFill>
                  <a:srgbClr val="FF0000"/>
                </a:solidFill>
              </a:rPr>
              <a:t>first dry properly </a:t>
            </a:r>
            <a:r>
              <a:rPr lang="en-US" sz="2400" b="1" dirty="0"/>
              <a:t>with help of </a:t>
            </a:r>
            <a:r>
              <a:rPr lang="en-US" sz="2800" b="1" dirty="0">
                <a:solidFill>
                  <a:srgbClr val="FF0000"/>
                </a:solidFill>
              </a:rPr>
              <a:t>sun light </a:t>
            </a:r>
            <a:r>
              <a:rPr lang="en-US" sz="2400" b="1" dirty="0"/>
              <a:t>.</a:t>
            </a:r>
          </a:p>
          <a:p>
            <a:pPr marL="342900" indent="-342900">
              <a:buFont typeface="Wingdings" panose="05000000000000000000" pitchFamily="2" charset="2"/>
              <a:buChar char="v"/>
            </a:pPr>
            <a:r>
              <a:rPr lang="en-US" sz="2400" b="1" dirty="0"/>
              <a:t>Water should be free from </a:t>
            </a:r>
            <a:r>
              <a:rPr lang="en-US" sz="2800" b="1" dirty="0">
                <a:solidFill>
                  <a:srgbClr val="FF0000"/>
                </a:solidFill>
              </a:rPr>
              <a:t>iron, Manganese, Turbidity</a:t>
            </a:r>
            <a:r>
              <a:rPr lang="en-US" sz="2400" b="1" dirty="0"/>
              <a:t>.</a:t>
            </a:r>
          </a:p>
          <a:p>
            <a:pPr marL="342900" indent="-342900">
              <a:buFont typeface="Wingdings" panose="05000000000000000000" pitchFamily="2" charset="2"/>
              <a:buChar char="v"/>
            </a:pPr>
            <a:r>
              <a:rPr lang="en-US" sz="2400" b="1" dirty="0"/>
              <a:t>Spray culture water </a:t>
            </a:r>
            <a:r>
              <a:rPr lang="en-US" sz="2800" b="1" dirty="0">
                <a:solidFill>
                  <a:srgbClr val="FF0000"/>
                </a:solidFill>
                <a:effectLst>
                  <a:outerShdw blurRad="38100" dist="38100" dir="2700000" algn="tl">
                    <a:srgbClr val="000000">
                      <a:alpha val="43137"/>
                    </a:srgbClr>
                  </a:outerShdw>
                </a:effectLst>
              </a:rPr>
              <a:t>three times </a:t>
            </a:r>
            <a:r>
              <a:rPr lang="en-US" sz="2400" b="1" dirty="0"/>
              <a:t>for complete decomposition of agricultural waste.</a:t>
            </a:r>
          </a:p>
          <a:p>
            <a:pPr marL="342900" indent="-342900">
              <a:buFont typeface="Wingdings" panose="05000000000000000000" pitchFamily="2" charset="2"/>
              <a:buChar char="v"/>
            </a:pPr>
            <a:r>
              <a:rPr lang="en-US" sz="2400" b="1" dirty="0"/>
              <a:t>Spray water temperature must be </a:t>
            </a:r>
            <a:r>
              <a:rPr lang="en-US" sz="2800" b="1" dirty="0">
                <a:solidFill>
                  <a:srgbClr val="FF0000"/>
                </a:solidFill>
              </a:rPr>
              <a:t>100⁰C</a:t>
            </a:r>
            <a:r>
              <a:rPr lang="en-US" sz="2400" b="1" dirty="0"/>
              <a:t>.</a:t>
            </a:r>
          </a:p>
        </p:txBody>
      </p:sp>
      <p:graphicFrame>
        <p:nvGraphicFramePr>
          <p:cNvPr id="6" name="Table 5">
            <a:extLst>
              <a:ext uri="{FF2B5EF4-FFF2-40B4-BE49-F238E27FC236}">
                <a16:creationId xmlns:a16="http://schemas.microsoft.com/office/drawing/2014/main" id="{37DBC7AB-AC05-D6F2-ADF6-00B30F5B2923}"/>
              </a:ext>
            </a:extLst>
          </p:cNvPr>
          <p:cNvGraphicFramePr>
            <a:graphicFrameLocks noGrp="1"/>
          </p:cNvGraphicFramePr>
          <p:nvPr>
            <p:extLst>
              <p:ext uri="{D42A27DB-BD31-4B8C-83A1-F6EECF244321}">
                <p14:modId xmlns:p14="http://schemas.microsoft.com/office/powerpoint/2010/main" val="3830970624"/>
              </p:ext>
            </p:extLst>
          </p:nvPr>
        </p:nvGraphicFramePr>
        <p:xfrm>
          <a:off x="2218351" y="3337880"/>
          <a:ext cx="5260578" cy="2726700"/>
        </p:xfrm>
        <a:graphic>
          <a:graphicData uri="http://schemas.openxmlformats.org/drawingml/2006/table">
            <a:tbl>
              <a:tblPr firstRow="1" bandRow="1">
                <a:tableStyleId>{5C22544A-7EE6-4342-B048-85BDC9FD1C3A}</a:tableStyleId>
              </a:tblPr>
              <a:tblGrid>
                <a:gridCol w="2630289">
                  <a:extLst>
                    <a:ext uri="{9D8B030D-6E8A-4147-A177-3AD203B41FA5}">
                      <a16:colId xmlns:a16="http://schemas.microsoft.com/office/drawing/2014/main" val="3420860032"/>
                    </a:ext>
                  </a:extLst>
                </a:gridCol>
                <a:gridCol w="2630289">
                  <a:extLst>
                    <a:ext uri="{9D8B030D-6E8A-4147-A177-3AD203B41FA5}">
                      <a16:colId xmlns:a16="http://schemas.microsoft.com/office/drawing/2014/main" val="1632119304"/>
                    </a:ext>
                  </a:extLst>
                </a:gridCol>
              </a:tblGrid>
              <a:tr h="545340">
                <a:tc>
                  <a:txBody>
                    <a:bodyPr/>
                    <a:lstStyle/>
                    <a:p>
                      <a:r>
                        <a:rPr lang="en-US" sz="2400" dirty="0"/>
                        <a:t>          Name</a:t>
                      </a:r>
                    </a:p>
                  </a:txBody>
                  <a:tcPr/>
                </a:tc>
                <a:tc>
                  <a:txBody>
                    <a:bodyPr/>
                    <a:lstStyle/>
                    <a:p>
                      <a:r>
                        <a:rPr lang="en-US" sz="2400" dirty="0"/>
                        <a:t>           Days</a:t>
                      </a:r>
                    </a:p>
                  </a:txBody>
                  <a:tcPr/>
                </a:tc>
                <a:extLst>
                  <a:ext uri="{0D108BD9-81ED-4DB2-BD59-A6C34878D82A}">
                    <a16:rowId xmlns:a16="http://schemas.microsoft.com/office/drawing/2014/main" val="3457304873"/>
                  </a:ext>
                </a:extLst>
              </a:tr>
              <a:tr h="545340">
                <a:tc>
                  <a:txBody>
                    <a:bodyPr/>
                    <a:lstStyle/>
                    <a:p>
                      <a:pPr algn="just"/>
                      <a:r>
                        <a:rPr lang="en-US" sz="2400" b="1" dirty="0"/>
                        <a:t>          Rice </a:t>
                      </a:r>
                    </a:p>
                  </a:txBody>
                  <a:tcPr/>
                </a:tc>
                <a:tc>
                  <a:txBody>
                    <a:bodyPr/>
                    <a:lstStyle/>
                    <a:p>
                      <a:pPr algn="just"/>
                      <a:r>
                        <a:rPr lang="en-US" dirty="0"/>
                        <a:t>            </a:t>
                      </a:r>
                      <a:r>
                        <a:rPr lang="en-US" sz="2400" b="1" dirty="0"/>
                        <a:t>40 days</a:t>
                      </a:r>
                      <a:endParaRPr lang="en-US" dirty="0"/>
                    </a:p>
                  </a:txBody>
                  <a:tcPr/>
                </a:tc>
                <a:extLst>
                  <a:ext uri="{0D108BD9-81ED-4DB2-BD59-A6C34878D82A}">
                    <a16:rowId xmlns:a16="http://schemas.microsoft.com/office/drawing/2014/main" val="2569079937"/>
                  </a:ext>
                </a:extLst>
              </a:tr>
              <a:tr h="545340">
                <a:tc>
                  <a:txBody>
                    <a:bodyPr/>
                    <a:lstStyle/>
                    <a:p>
                      <a:pPr algn="just"/>
                      <a:r>
                        <a:rPr lang="en-US" sz="2400" b="1" dirty="0"/>
                        <a:t>       Mustard oil </a:t>
                      </a:r>
                    </a:p>
                  </a:txBody>
                  <a:tcPr/>
                </a:tc>
                <a:tc>
                  <a:txBody>
                    <a:bodyPr/>
                    <a:lstStyle/>
                    <a:p>
                      <a:pPr algn="just"/>
                      <a:r>
                        <a:rPr lang="en-US" sz="2400" dirty="0"/>
                        <a:t>         </a:t>
                      </a:r>
                      <a:r>
                        <a:rPr lang="en-US" sz="2400" b="1" dirty="0"/>
                        <a:t>30 days</a:t>
                      </a:r>
                      <a:endParaRPr lang="en-US" sz="2400" dirty="0"/>
                    </a:p>
                  </a:txBody>
                  <a:tcPr/>
                </a:tc>
                <a:extLst>
                  <a:ext uri="{0D108BD9-81ED-4DB2-BD59-A6C34878D82A}">
                    <a16:rowId xmlns:a16="http://schemas.microsoft.com/office/drawing/2014/main" val="2815977284"/>
                  </a:ext>
                </a:extLst>
              </a:tr>
              <a:tr h="545340">
                <a:tc>
                  <a:txBody>
                    <a:bodyPr/>
                    <a:lstStyle/>
                    <a:p>
                      <a:pPr algn="just"/>
                      <a:r>
                        <a:rPr lang="en-US" sz="2400" b="1" dirty="0"/>
                        <a:t>         Banana </a:t>
                      </a:r>
                    </a:p>
                  </a:txBody>
                  <a:tcPr/>
                </a:tc>
                <a:tc>
                  <a:txBody>
                    <a:bodyPr/>
                    <a:lstStyle/>
                    <a:p>
                      <a:pPr algn="just"/>
                      <a:r>
                        <a:rPr lang="en-US" sz="2400" b="1" dirty="0"/>
                        <a:t>        20-25 days</a:t>
                      </a:r>
                    </a:p>
                  </a:txBody>
                  <a:tcPr/>
                </a:tc>
                <a:extLst>
                  <a:ext uri="{0D108BD9-81ED-4DB2-BD59-A6C34878D82A}">
                    <a16:rowId xmlns:a16="http://schemas.microsoft.com/office/drawing/2014/main" val="2281443750"/>
                  </a:ext>
                </a:extLst>
              </a:tr>
              <a:tr h="545340">
                <a:tc>
                  <a:txBody>
                    <a:bodyPr/>
                    <a:lstStyle/>
                    <a:p>
                      <a:pPr algn="just"/>
                      <a:r>
                        <a:rPr lang="en-US" sz="2400" b="1" dirty="0"/>
                        <a:t>      Other plants</a:t>
                      </a:r>
                    </a:p>
                  </a:txBody>
                  <a:tcPr/>
                </a:tc>
                <a:tc>
                  <a:txBody>
                    <a:bodyPr/>
                    <a:lstStyle/>
                    <a:p>
                      <a:pPr algn="just"/>
                      <a:r>
                        <a:rPr lang="en-US" sz="2400" b="1" dirty="0"/>
                        <a:t>        15 -30 days </a:t>
                      </a:r>
                    </a:p>
                  </a:txBody>
                  <a:tcPr/>
                </a:tc>
                <a:extLst>
                  <a:ext uri="{0D108BD9-81ED-4DB2-BD59-A6C34878D82A}">
                    <a16:rowId xmlns:a16="http://schemas.microsoft.com/office/drawing/2014/main" val="3372144888"/>
                  </a:ext>
                </a:extLst>
              </a:tr>
            </a:tbl>
          </a:graphicData>
        </a:graphic>
      </p:graphicFrame>
      <p:pic>
        <p:nvPicPr>
          <p:cNvPr id="2" name="Picture 1">
            <a:extLst>
              <a:ext uri="{FF2B5EF4-FFF2-40B4-BE49-F238E27FC236}">
                <a16:creationId xmlns:a16="http://schemas.microsoft.com/office/drawing/2014/main" id="{22186FEB-9B39-9E9C-95B1-B68768C37A14}"/>
              </a:ext>
            </a:extLst>
          </p:cNvPr>
          <p:cNvPicPr>
            <a:picLocks noChangeAspect="1"/>
          </p:cNvPicPr>
          <p:nvPr/>
        </p:nvPicPr>
        <p:blipFill>
          <a:blip r:embed="rId2"/>
          <a:stretch>
            <a:fillRect/>
          </a:stretch>
        </p:blipFill>
        <p:spPr>
          <a:xfrm>
            <a:off x="11283716" y="17254"/>
            <a:ext cx="891031" cy="720502"/>
          </a:xfrm>
          <a:prstGeom prst="rect">
            <a:avLst/>
          </a:prstGeom>
        </p:spPr>
      </p:pic>
    </p:spTree>
    <p:extLst>
      <p:ext uri="{BB962C8B-B14F-4D97-AF65-F5344CB8AC3E}">
        <p14:creationId xmlns:p14="http://schemas.microsoft.com/office/powerpoint/2010/main" val="280294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B883FF-E4C8-DC2C-010B-B07A8F5A43B3}"/>
              </a:ext>
            </a:extLst>
          </p:cNvPr>
          <p:cNvSpPr txBox="1"/>
          <p:nvPr/>
        </p:nvSpPr>
        <p:spPr>
          <a:xfrm>
            <a:off x="241540" y="272533"/>
            <a:ext cx="6096000" cy="584775"/>
          </a:xfrm>
          <a:prstGeom prst="rect">
            <a:avLst/>
          </a:prstGeom>
          <a:noFill/>
        </p:spPr>
        <p:txBody>
          <a:bodyPr wrap="square">
            <a:spAutoFit/>
          </a:bodyPr>
          <a:lstStyle/>
          <a:p>
            <a:r>
              <a:rPr lang="en-US" sz="3200" b="1" i="1" u="sng" dirty="0">
                <a:solidFill>
                  <a:schemeClr val="accent6"/>
                </a:solidFill>
              </a:rPr>
              <a:t>Fertilizer test in field: </a:t>
            </a:r>
          </a:p>
        </p:txBody>
      </p:sp>
      <p:pic>
        <p:nvPicPr>
          <p:cNvPr id="4" name="Picture 3">
            <a:extLst>
              <a:ext uri="{FF2B5EF4-FFF2-40B4-BE49-F238E27FC236}">
                <a16:creationId xmlns:a16="http://schemas.microsoft.com/office/drawing/2014/main" id="{DFF70B22-9ECF-68CA-0392-BBB82982827F}"/>
              </a:ext>
            </a:extLst>
          </p:cNvPr>
          <p:cNvPicPr>
            <a:picLocks noChangeAspect="1"/>
          </p:cNvPicPr>
          <p:nvPr/>
        </p:nvPicPr>
        <p:blipFill>
          <a:blip r:embed="rId2"/>
          <a:stretch>
            <a:fillRect/>
          </a:stretch>
        </p:blipFill>
        <p:spPr>
          <a:xfrm>
            <a:off x="241539" y="1842458"/>
            <a:ext cx="3448333" cy="3322607"/>
          </a:xfrm>
          <a:prstGeom prst="rect">
            <a:avLst/>
          </a:prstGeom>
        </p:spPr>
      </p:pic>
      <p:pic>
        <p:nvPicPr>
          <p:cNvPr id="5" name="Picture 4">
            <a:extLst>
              <a:ext uri="{FF2B5EF4-FFF2-40B4-BE49-F238E27FC236}">
                <a16:creationId xmlns:a16="http://schemas.microsoft.com/office/drawing/2014/main" id="{6732E8AB-1E75-69EF-5E54-5140A527EDD0}"/>
              </a:ext>
            </a:extLst>
          </p:cNvPr>
          <p:cNvPicPr>
            <a:picLocks noChangeAspect="1"/>
          </p:cNvPicPr>
          <p:nvPr/>
        </p:nvPicPr>
        <p:blipFill>
          <a:blip r:embed="rId3"/>
          <a:stretch>
            <a:fillRect/>
          </a:stretch>
        </p:blipFill>
        <p:spPr>
          <a:xfrm>
            <a:off x="4219034" y="1842458"/>
            <a:ext cx="3609145" cy="3322607"/>
          </a:xfrm>
          <a:prstGeom prst="rect">
            <a:avLst/>
          </a:prstGeom>
        </p:spPr>
      </p:pic>
      <p:pic>
        <p:nvPicPr>
          <p:cNvPr id="6" name="Picture 5">
            <a:extLst>
              <a:ext uri="{FF2B5EF4-FFF2-40B4-BE49-F238E27FC236}">
                <a16:creationId xmlns:a16="http://schemas.microsoft.com/office/drawing/2014/main" id="{D03C5083-AF76-426B-94DE-FD66EDF7163A}"/>
              </a:ext>
            </a:extLst>
          </p:cNvPr>
          <p:cNvPicPr>
            <a:picLocks noChangeAspect="1"/>
          </p:cNvPicPr>
          <p:nvPr/>
        </p:nvPicPr>
        <p:blipFill>
          <a:blip r:embed="rId4"/>
          <a:stretch>
            <a:fillRect/>
          </a:stretch>
        </p:blipFill>
        <p:spPr>
          <a:xfrm>
            <a:off x="8420605" y="1842458"/>
            <a:ext cx="3609145" cy="3322608"/>
          </a:xfrm>
          <a:prstGeom prst="rect">
            <a:avLst/>
          </a:prstGeom>
        </p:spPr>
      </p:pic>
      <p:pic>
        <p:nvPicPr>
          <p:cNvPr id="2" name="Picture 1">
            <a:extLst>
              <a:ext uri="{FF2B5EF4-FFF2-40B4-BE49-F238E27FC236}">
                <a16:creationId xmlns:a16="http://schemas.microsoft.com/office/drawing/2014/main" id="{F44A474D-14F2-CD77-8096-A8C4A5CC9870}"/>
              </a:ext>
            </a:extLst>
          </p:cNvPr>
          <p:cNvPicPr>
            <a:picLocks noChangeAspect="1"/>
          </p:cNvPicPr>
          <p:nvPr/>
        </p:nvPicPr>
        <p:blipFill>
          <a:blip r:embed="rId5"/>
          <a:stretch>
            <a:fillRect/>
          </a:stretch>
        </p:blipFill>
        <p:spPr>
          <a:xfrm>
            <a:off x="11272214" y="34507"/>
            <a:ext cx="891031" cy="720502"/>
          </a:xfrm>
          <a:prstGeom prst="rect">
            <a:avLst/>
          </a:prstGeom>
        </p:spPr>
      </p:pic>
    </p:spTree>
    <p:extLst>
      <p:ext uri="{BB962C8B-B14F-4D97-AF65-F5344CB8AC3E}">
        <p14:creationId xmlns:p14="http://schemas.microsoft.com/office/powerpoint/2010/main" val="4050099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089D86-D7E7-D210-2F2A-D97349090BD9}"/>
              </a:ext>
            </a:extLst>
          </p:cNvPr>
          <p:cNvSpPr txBox="1"/>
          <p:nvPr/>
        </p:nvSpPr>
        <p:spPr>
          <a:xfrm>
            <a:off x="0" y="-1329"/>
            <a:ext cx="12191999" cy="707886"/>
          </a:xfrm>
          <a:prstGeom prst="rect">
            <a:avLst/>
          </a:prstGeom>
          <a:solidFill>
            <a:srgbClr val="99FF66"/>
          </a:solidFill>
        </p:spPr>
        <p:txBody>
          <a:bodyPr wrap="square" rtlCol="0">
            <a:spAutoFit/>
          </a:bodyPr>
          <a:lstStyle/>
          <a:p>
            <a:r>
              <a:rPr lang="en-US" sz="4000" b="1" i="1" dirty="0">
                <a:solidFill>
                  <a:schemeClr val="bg1"/>
                </a:solidFill>
                <a:effectLst>
                  <a:outerShdw blurRad="38100" dist="38100" dir="2700000" algn="tl">
                    <a:srgbClr val="000000">
                      <a:alpha val="43137"/>
                    </a:srgbClr>
                  </a:outerShdw>
                </a:effectLst>
              </a:rPr>
              <a:t>Our Fungus Nutrient…</a:t>
            </a:r>
            <a:endParaRPr lang="en-IN" sz="4000" b="1" i="1" dirty="0">
              <a:solidFill>
                <a:schemeClr val="bg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CC4FE5BB-B2F1-AF43-D32D-BE9BBE4CD4D9}"/>
              </a:ext>
            </a:extLst>
          </p:cNvPr>
          <p:cNvSpPr txBox="1"/>
          <p:nvPr/>
        </p:nvSpPr>
        <p:spPr>
          <a:xfrm>
            <a:off x="751104" y="1148965"/>
            <a:ext cx="7336382" cy="3785652"/>
          </a:xfrm>
          <a:prstGeom prst="rect">
            <a:avLst/>
          </a:prstGeom>
          <a:noFill/>
        </p:spPr>
        <p:txBody>
          <a:bodyPr wrap="square">
            <a:spAutoFit/>
          </a:bodyPr>
          <a:lstStyle/>
          <a:p>
            <a:pPr marL="342900" indent="-342900">
              <a:buFont typeface="Wingdings" panose="05000000000000000000" pitchFamily="2" charset="2"/>
              <a:buChar char="q"/>
            </a:pPr>
            <a:r>
              <a:rPr lang="en-US" sz="2400" dirty="0"/>
              <a:t>It is developed for use as a organic nutrient to grow the fungus in the Decomposition technique.</a:t>
            </a:r>
          </a:p>
          <a:p>
            <a:pPr marL="342900" indent="-342900">
              <a:buFont typeface="Wingdings" panose="05000000000000000000" pitchFamily="2" charset="2"/>
              <a:buChar char="q"/>
            </a:pPr>
            <a:r>
              <a:rPr lang="en-US" sz="2400" dirty="0"/>
              <a:t>Because normal nutrient not suitable for the fungus proper growth in this technique.</a:t>
            </a:r>
          </a:p>
          <a:p>
            <a:pPr marL="342900" indent="-342900">
              <a:buFont typeface="Wingdings" panose="05000000000000000000" pitchFamily="2" charset="2"/>
              <a:buChar char="q"/>
            </a:pPr>
            <a:r>
              <a:rPr lang="en-US" sz="2400" dirty="0"/>
              <a:t>It is prepared from a specific agriculture waste  plant juice using a special method.</a:t>
            </a:r>
          </a:p>
          <a:p>
            <a:pPr marL="342900" indent="-342900">
              <a:buFont typeface="Wingdings" panose="05000000000000000000" pitchFamily="2" charset="2"/>
              <a:buChar char="q"/>
            </a:pPr>
            <a:r>
              <a:rPr lang="en-US" sz="2400" dirty="0"/>
              <a:t>It contains nutrients needed for fungal growth.</a:t>
            </a:r>
          </a:p>
          <a:p>
            <a:pPr marL="342900" indent="-342900">
              <a:buFont typeface="Wingdings" panose="05000000000000000000" pitchFamily="2" charset="2"/>
              <a:buChar char="q"/>
            </a:pPr>
            <a:r>
              <a:rPr lang="en-US" sz="2400" dirty="0"/>
              <a:t>Chemical free</a:t>
            </a:r>
          </a:p>
          <a:p>
            <a:pPr marL="342900" indent="-342900">
              <a:buFont typeface="Wingdings" panose="05000000000000000000" pitchFamily="2" charset="2"/>
              <a:buChar char="q"/>
            </a:pPr>
            <a:r>
              <a:rPr lang="en-US" sz="2400" dirty="0"/>
              <a:t>Suitable for fungus </a:t>
            </a:r>
          </a:p>
          <a:p>
            <a:endParaRPr lang="en-US" sz="2400" dirty="0"/>
          </a:p>
        </p:txBody>
      </p:sp>
      <p:pic>
        <p:nvPicPr>
          <p:cNvPr id="6" name="Picture 5">
            <a:extLst>
              <a:ext uri="{FF2B5EF4-FFF2-40B4-BE49-F238E27FC236}">
                <a16:creationId xmlns:a16="http://schemas.microsoft.com/office/drawing/2014/main" id="{8A5D6837-A373-07C8-7FEB-45F243C74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9531" y="1433887"/>
            <a:ext cx="3718719" cy="2488053"/>
          </a:xfrm>
          <a:prstGeom prst="rect">
            <a:avLst/>
          </a:prstGeom>
        </p:spPr>
      </p:pic>
      <p:sp>
        <p:nvSpPr>
          <p:cNvPr id="7" name="TextBox 6">
            <a:extLst>
              <a:ext uri="{FF2B5EF4-FFF2-40B4-BE49-F238E27FC236}">
                <a16:creationId xmlns:a16="http://schemas.microsoft.com/office/drawing/2014/main" id="{60192C9C-7461-C48F-DB30-994831E6D344}"/>
              </a:ext>
            </a:extLst>
          </p:cNvPr>
          <p:cNvSpPr txBox="1"/>
          <p:nvPr/>
        </p:nvSpPr>
        <p:spPr>
          <a:xfrm>
            <a:off x="8776393" y="3921940"/>
            <a:ext cx="3415606" cy="400110"/>
          </a:xfrm>
          <a:prstGeom prst="rect">
            <a:avLst/>
          </a:prstGeom>
          <a:noFill/>
        </p:spPr>
        <p:txBody>
          <a:bodyPr wrap="square">
            <a:spAutoFit/>
          </a:bodyPr>
          <a:lstStyle/>
          <a:p>
            <a:r>
              <a:rPr lang="en-US" sz="2000" b="1" u="sng" dirty="0"/>
              <a:t>Fig:  Fungus nutrient</a:t>
            </a:r>
          </a:p>
        </p:txBody>
      </p:sp>
      <p:pic>
        <p:nvPicPr>
          <p:cNvPr id="8" name="Picture 7">
            <a:extLst>
              <a:ext uri="{FF2B5EF4-FFF2-40B4-BE49-F238E27FC236}">
                <a16:creationId xmlns:a16="http://schemas.microsoft.com/office/drawing/2014/main" id="{960010D2-FA70-B481-AB95-D6FE081AAECE}"/>
              </a:ext>
            </a:extLst>
          </p:cNvPr>
          <p:cNvPicPr>
            <a:picLocks noChangeAspect="1"/>
          </p:cNvPicPr>
          <p:nvPr/>
        </p:nvPicPr>
        <p:blipFill>
          <a:blip r:embed="rId3"/>
          <a:stretch>
            <a:fillRect/>
          </a:stretch>
        </p:blipFill>
        <p:spPr>
          <a:xfrm>
            <a:off x="11306720" y="46009"/>
            <a:ext cx="891031" cy="720502"/>
          </a:xfrm>
          <a:prstGeom prst="rect">
            <a:avLst/>
          </a:prstGeom>
        </p:spPr>
      </p:pic>
    </p:spTree>
    <p:extLst>
      <p:ext uri="{BB962C8B-B14F-4D97-AF65-F5344CB8AC3E}">
        <p14:creationId xmlns:p14="http://schemas.microsoft.com/office/powerpoint/2010/main" val="656252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7BA6A8-C406-4F0C-F680-CCF917B021B0}"/>
              </a:ext>
            </a:extLst>
          </p:cNvPr>
          <p:cNvSpPr txBox="1"/>
          <p:nvPr/>
        </p:nvSpPr>
        <p:spPr>
          <a:xfrm>
            <a:off x="0" y="-838"/>
            <a:ext cx="12192000" cy="769441"/>
          </a:xfrm>
          <a:prstGeom prst="rect">
            <a:avLst/>
          </a:prstGeom>
          <a:solidFill>
            <a:srgbClr val="99FF66"/>
          </a:solidFill>
        </p:spPr>
        <p:txBody>
          <a:bodyPr wrap="square">
            <a:spAutoFit/>
          </a:bodyPr>
          <a:lstStyle/>
          <a:p>
            <a:pPr algn="l"/>
            <a:r>
              <a:rPr lang="en-US" sz="4400" b="1" i="1" dirty="0">
                <a:solidFill>
                  <a:schemeClr val="bg1"/>
                </a:solidFill>
              </a:rPr>
              <a:t>                         INDUSTRY PLANE</a:t>
            </a:r>
          </a:p>
        </p:txBody>
      </p:sp>
      <p:sp>
        <p:nvSpPr>
          <p:cNvPr id="5" name="TextBox 4">
            <a:extLst>
              <a:ext uri="{FF2B5EF4-FFF2-40B4-BE49-F238E27FC236}">
                <a16:creationId xmlns:a16="http://schemas.microsoft.com/office/drawing/2014/main" id="{8B15C47F-F6AC-6D47-9EE5-B9F3F67B0EFF}"/>
              </a:ext>
            </a:extLst>
          </p:cNvPr>
          <p:cNvSpPr txBox="1"/>
          <p:nvPr/>
        </p:nvSpPr>
        <p:spPr>
          <a:xfrm>
            <a:off x="667110" y="982176"/>
            <a:ext cx="7719936" cy="5386090"/>
          </a:xfrm>
          <a:prstGeom prst="rect">
            <a:avLst/>
          </a:prstGeom>
          <a:noFill/>
        </p:spPr>
        <p:txBody>
          <a:bodyPr wrap="square">
            <a:spAutoFit/>
          </a:bodyPr>
          <a:lstStyle/>
          <a:p>
            <a:pPr marL="342900" indent="-342900">
              <a:buFont typeface="Wingdings" panose="05000000000000000000" pitchFamily="2" charset="2"/>
              <a:buChar char="q"/>
            </a:pPr>
            <a:r>
              <a:rPr lang="en-US" sz="2400" dirty="0"/>
              <a:t>This technique can be used in industrial form.</a:t>
            </a:r>
          </a:p>
          <a:p>
            <a:pPr marL="342900" indent="-342900">
              <a:buFont typeface="Wingdings" panose="05000000000000000000" pitchFamily="2" charset="2"/>
              <a:buChar char="q"/>
            </a:pPr>
            <a:r>
              <a:rPr lang="en-US" sz="2400" dirty="0"/>
              <a:t>where solid and liquid particles are obtained as products.</a:t>
            </a:r>
          </a:p>
          <a:p>
            <a:pPr marL="342900" indent="-342900">
              <a:buFont typeface="Wingdings" panose="05000000000000000000" pitchFamily="2" charset="2"/>
              <a:buChar char="q"/>
            </a:pPr>
            <a:r>
              <a:rPr lang="en-US" sz="2400" dirty="0"/>
              <a:t> Organic fertilizer can be prepared from these solid particles.</a:t>
            </a:r>
            <a:r>
              <a:rPr lang="en-US" sz="2800" b="1" dirty="0">
                <a:solidFill>
                  <a:srgbClr val="FFFF00"/>
                </a:solidFill>
                <a:effectLst>
                  <a:outerShdw blurRad="38100" dist="38100" dir="2700000" algn="tl">
                    <a:srgbClr val="000000">
                      <a:alpha val="43137"/>
                    </a:srgbClr>
                  </a:outerShdw>
                </a:effectLst>
              </a:rPr>
              <a:t> </a:t>
            </a:r>
            <a:r>
              <a:rPr lang="en-US" sz="2800" b="1" dirty="0">
                <a:solidFill>
                  <a:srgbClr val="00B050"/>
                </a:solidFill>
                <a:effectLst>
                  <a:outerShdw blurRad="38100" dist="38100" dir="2700000" algn="tl">
                    <a:srgbClr val="000000">
                      <a:alpha val="43137"/>
                    </a:srgbClr>
                  </a:outerShdw>
                </a:effectLst>
              </a:rPr>
              <a:t>Ethanol</a:t>
            </a:r>
            <a:r>
              <a:rPr lang="en-US" sz="2800" b="1" dirty="0">
                <a:solidFill>
                  <a:srgbClr val="FF0000"/>
                </a:solidFill>
                <a:effectLst>
                  <a:outerShdw blurRad="38100" dist="38100" dir="2700000" algn="tl">
                    <a:srgbClr val="000000">
                      <a:alpha val="43137"/>
                    </a:srgbClr>
                  </a:outerShdw>
                </a:effectLst>
              </a:rPr>
              <a:t> </a:t>
            </a:r>
            <a:r>
              <a:rPr lang="en-US" sz="2800" b="1" dirty="0">
                <a:solidFill>
                  <a:srgbClr val="FFFF00"/>
                </a:solidFill>
                <a:effectLst>
                  <a:outerShdw blurRad="38100" dist="38100" dir="2700000" algn="tl">
                    <a:srgbClr val="000000">
                      <a:alpha val="43137"/>
                    </a:srgbClr>
                  </a:outerShdw>
                </a:effectLst>
              </a:rPr>
              <a:t> </a:t>
            </a:r>
            <a:r>
              <a:rPr lang="en-US" sz="2400" dirty="0"/>
              <a:t>can be prepared from </a:t>
            </a:r>
            <a:r>
              <a:rPr lang="en-US" sz="2800" b="1" dirty="0">
                <a:solidFill>
                  <a:srgbClr val="00B050"/>
                </a:solidFill>
                <a:effectLst>
                  <a:outerShdw blurRad="38100" dist="38100" dir="2700000" algn="tl">
                    <a:srgbClr val="000000">
                      <a:alpha val="43137"/>
                    </a:srgbClr>
                  </a:outerShdw>
                </a:effectLst>
              </a:rPr>
              <a:t>liquid</a:t>
            </a:r>
            <a:r>
              <a:rPr lang="en-US" sz="2800" b="1" dirty="0">
                <a:solidFill>
                  <a:srgbClr val="FF0000"/>
                </a:solidFill>
                <a:effectLst>
                  <a:outerShdw blurRad="38100" dist="38100" dir="2700000" algn="tl">
                    <a:srgbClr val="000000">
                      <a:alpha val="43137"/>
                    </a:srgbClr>
                  </a:outerShdw>
                </a:effectLst>
              </a:rPr>
              <a:t> </a:t>
            </a:r>
            <a:r>
              <a:rPr lang="en-US" sz="2800" b="1" dirty="0">
                <a:solidFill>
                  <a:srgbClr val="00B050"/>
                </a:solidFill>
                <a:effectLst>
                  <a:outerShdw blurRad="38100" dist="38100" dir="2700000" algn="tl">
                    <a:srgbClr val="000000">
                      <a:alpha val="43137"/>
                    </a:srgbClr>
                  </a:outerShdw>
                </a:effectLst>
              </a:rPr>
              <a:t>particles</a:t>
            </a:r>
            <a:r>
              <a:rPr lang="en-US" sz="2800" b="1" dirty="0">
                <a:solidFill>
                  <a:srgbClr val="FF0000"/>
                </a:solidFill>
                <a:effectLst>
                  <a:outerShdw blurRad="38100" dist="38100" dir="2700000" algn="tl">
                    <a:srgbClr val="000000">
                      <a:alpha val="43137"/>
                    </a:srgbClr>
                  </a:outerShdw>
                </a:effectLst>
              </a:rPr>
              <a:t> </a:t>
            </a:r>
            <a:r>
              <a:rPr lang="en-US" sz="2400" dirty="0"/>
              <a:t>by using some specific method.</a:t>
            </a:r>
          </a:p>
          <a:p>
            <a:pPr marL="342900" indent="-342900">
              <a:buFont typeface="Wingdings" panose="05000000000000000000" pitchFamily="2" charset="2"/>
              <a:buChar char="q"/>
            </a:pPr>
            <a:r>
              <a:rPr lang="en-US" sz="2400" dirty="0"/>
              <a:t>To use this technique in industrial form, we need a </a:t>
            </a:r>
            <a:r>
              <a:rPr lang="en-US" sz="2800" b="1" dirty="0">
                <a:solidFill>
                  <a:srgbClr val="00B050"/>
                </a:solidFill>
                <a:effectLst>
                  <a:outerShdw blurRad="38100" dist="38100" dir="2700000" algn="tl">
                    <a:srgbClr val="000000">
                      <a:alpha val="43137"/>
                    </a:srgbClr>
                  </a:outerShdw>
                </a:effectLst>
              </a:rPr>
              <a:t>decomposition camber, a sterilization tank, distillation Tank </a:t>
            </a:r>
            <a:r>
              <a:rPr lang="en-US" sz="2400" dirty="0"/>
              <a:t>and </a:t>
            </a:r>
            <a:r>
              <a:rPr lang="en-US" sz="3600" b="1" i="1" dirty="0">
                <a:solidFill>
                  <a:srgbClr val="00B050"/>
                </a:solidFill>
                <a:effectLst>
                  <a:outerShdw blurRad="38100" dist="38100" dir="2700000" algn="tl">
                    <a:srgbClr val="000000">
                      <a:alpha val="43137"/>
                    </a:srgbClr>
                  </a:outerShdw>
                </a:effectLst>
              </a:rPr>
              <a:t>10 KW/Day </a:t>
            </a:r>
            <a:r>
              <a:rPr lang="en-US" sz="2400" dirty="0"/>
              <a:t>electricity.</a:t>
            </a:r>
          </a:p>
          <a:p>
            <a:pPr marL="342900" indent="-342900">
              <a:buFont typeface="Wingdings" panose="05000000000000000000" pitchFamily="2" charset="2"/>
              <a:buChar char="q"/>
            </a:pPr>
            <a:r>
              <a:rPr lang="en-US" sz="2400" dirty="0"/>
              <a:t> When this technique is used in industrial form, the time of Agri waste  decomposition is reduced by </a:t>
            </a:r>
            <a:r>
              <a:rPr lang="en-US" sz="3200" b="1" dirty="0">
                <a:solidFill>
                  <a:srgbClr val="FF0000"/>
                </a:solidFill>
              </a:rPr>
              <a:t>75%</a:t>
            </a:r>
            <a:r>
              <a:rPr lang="en-US" sz="3200" b="1" dirty="0">
                <a:solidFill>
                  <a:srgbClr val="FFC000"/>
                </a:solidFill>
              </a:rPr>
              <a:t> </a:t>
            </a:r>
            <a:r>
              <a:rPr lang="en-US" sz="2400" dirty="0"/>
              <a:t>compared to normal technique.(Time required only </a:t>
            </a:r>
            <a:r>
              <a:rPr lang="en-US" sz="3600" b="1" i="1" dirty="0">
                <a:solidFill>
                  <a:srgbClr val="00B050"/>
                </a:solidFill>
                <a:effectLst>
                  <a:outerShdw blurRad="38100" dist="38100" dir="2700000" algn="tl">
                    <a:srgbClr val="000000">
                      <a:alpha val="43137"/>
                    </a:srgbClr>
                  </a:outerShdw>
                </a:effectLst>
              </a:rPr>
              <a:t>7-10 days</a:t>
            </a:r>
            <a:r>
              <a:rPr lang="en-US" sz="2400" b="1" dirty="0"/>
              <a:t>)</a:t>
            </a:r>
          </a:p>
        </p:txBody>
      </p:sp>
      <p:pic>
        <p:nvPicPr>
          <p:cNvPr id="6" name="Picture 5">
            <a:extLst>
              <a:ext uri="{FF2B5EF4-FFF2-40B4-BE49-F238E27FC236}">
                <a16:creationId xmlns:a16="http://schemas.microsoft.com/office/drawing/2014/main" id="{90650B21-8A66-664E-85A7-9C8674B6161B}"/>
              </a:ext>
            </a:extLst>
          </p:cNvPr>
          <p:cNvPicPr>
            <a:picLocks noChangeAspect="1"/>
          </p:cNvPicPr>
          <p:nvPr/>
        </p:nvPicPr>
        <p:blipFill>
          <a:blip r:embed="rId2"/>
          <a:stretch>
            <a:fillRect/>
          </a:stretch>
        </p:blipFill>
        <p:spPr>
          <a:xfrm>
            <a:off x="8771280" y="1104095"/>
            <a:ext cx="2700762" cy="1981372"/>
          </a:xfrm>
          <a:prstGeom prst="rect">
            <a:avLst/>
          </a:prstGeom>
        </p:spPr>
      </p:pic>
      <p:pic>
        <p:nvPicPr>
          <p:cNvPr id="7" name="Picture 6">
            <a:extLst>
              <a:ext uri="{FF2B5EF4-FFF2-40B4-BE49-F238E27FC236}">
                <a16:creationId xmlns:a16="http://schemas.microsoft.com/office/drawing/2014/main" id="{7E772A34-273B-B8EE-6A1D-D2DE83BB8BDA}"/>
              </a:ext>
            </a:extLst>
          </p:cNvPr>
          <p:cNvPicPr>
            <a:picLocks noChangeAspect="1"/>
          </p:cNvPicPr>
          <p:nvPr/>
        </p:nvPicPr>
        <p:blipFill>
          <a:blip r:embed="rId3"/>
          <a:stretch>
            <a:fillRect/>
          </a:stretch>
        </p:blipFill>
        <p:spPr>
          <a:xfrm>
            <a:off x="8771280" y="3870078"/>
            <a:ext cx="2700762" cy="1883827"/>
          </a:xfrm>
          <a:prstGeom prst="rect">
            <a:avLst/>
          </a:prstGeom>
        </p:spPr>
      </p:pic>
      <p:sp>
        <p:nvSpPr>
          <p:cNvPr id="8" name="TextBox 7">
            <a:extLst>
              <a:ext uri="{FF2B5EF4-FFF2-40B4-BE49-F238E27FC236}">
                <a16:creationId xmlns:a16="http://schemas.microsoft.com/office/drawing/2014/main" id="{7E78C4A6-0859-3AF3-1353-8E3FAC6EEBE5}"/>
              </a:ext>
            </a:extLst>
          </p:cNvPr>
          <p:cNvSpPr txBox="1"/>
          <p:nvPr/>
        </p:nvSpPr>
        <p:spPr>
          <a:xfrm>
            <a:off x="9044789" y="3228944"/>
            <a:ext cx="2600871" cy="400110"/>
          </a:xfrm>
          <a:prstGeom prst="rect">
            <a:avLst/>
          </a:prstGeom>
          <a:noFill/>
        </p:spPr>
        <p:txBody>
          <a:bodyPr wrap="square" rtlCol="0">
            <a:spAutoFit/>
          </a:bodyPr>
          <a:lstStyle/>
          <a:p>
            <a:pPr algn="l"/>
            <a:r>
              <a:rPr lang="en-US" sz="2000" b="1" i="1" u="sng" dirty="0"/>
              <a:t>Fig: Solid Fertilizer </a:t>
            </a:r>
          </a:p>
        </p:txBody>
      </p:sp>
      <p:sp>
        <p:nvSpPr>
          <p:cNvPr id="9" name="TextBox 8">
            <a:extLst>
              <a:ext uri="{FF2B5EF4-FFF2-40B4-BE49-F238E27FC236}">
                <a16:creationId xmlns:a16="http://schemas.microsoft.com/office/drawing/2014/main" id="{AFC5E0A1-C767-9C82-104D-F8B61BE38076}"/>
              </a:ext>
            </a:extLst>
          </p:cNvPr>
          <p:cNvSpPr txBox="1"/>
          <p:nvPr/>
        </p:nvSpPr>
        <p:spPr>
          <a:xfrm>
            <a:off x="9044790" y="5875823"/>
            <a:ext cx="2290320" cy="400111"/>
          </a:xfrm>
          <a:prstGeom prst="rect">
            <a:avLst/>
          </a:prstGeom>
          <a:noFill/>
        </p:spPr>
        <p:txBody>
          <a:bodyPr wrap="square" rtlCol="0">
            <a:spAutoFit/>
          </a:bodyPr>
          <a:lstStyle/>
          <a:p>
            <a:pPr algn="l"/>
            <a:r>
              <a:rPr lang="en-US" sz="2000" b="1" i="1" u="sng" dirty="0"/>
              <a:t>Fig : Liquid particle </a:t>
            </a:r>
          </a:p>
        </p:txBody>
      </p:sp>
      <p:pic>
        <p:nvPicPr>
          <p:cNvPr id="2" name="Picture 1">
            <a:extLst>
              <a:ext uri="{FF2B5EF4-FFF2-40B4-BE49-F238E27FC236}">
                <a16:creationId xmlns:a16="http://schemas.microsoft.com/office/drawing/2014/main" id="{C08D1DB7-0591-A711-2086-7D715848C73B}"/>
              </a:ext>
            </a:extLst>
          </p:cNvPr>
          <p:cNvPicPr>
            <a:picLocks noChangeAspect="1"/>
          </p:cNvPicPr>
          <p:nvPr/>
        </p:nvPicPr>
        <p:blipFill>
          <a:blip r:embed="rId4"/>
          <a:stretch>
            <a:fillRect/>
          </a:stretch>
        </p:blipFill>
        <p:spPr>
          <a:xfrm>
            <a:off x="11306720" y="46009"/>
            <a:ext cx="891031" cy="720502"/>
          </a:xfrm>
          <a:prstGeom prst="rect">
            <a:avLst/>
          </a:prstGeom>
        </p:spPr>
      </p:pic>
    </p:spTree>
    <p:extLst>
      <p:ext uri="{BB962C8B-B14F-4D97-AF65-F5344CB8AC3E}">
        <p14:creationId xmlns:p14="http://schemas.microsoft.com/office/powerpoint/2010/main" val="2482815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62D5B-ED43-19DC-C714-34777C482BDE}"/>
              </a:ext>
            </a:extLst>
          </p:cNvPr>
          <p:cNvPicPr>
            <a:picLocks noChangeAspect="1"/>
          </p:cNvPicPr>
          <p:nvPr/>
        </p:nvPicPr>
        <p:blipFill>
          <a:blip r:embed="rId2"/>
          <a:stretch>
            <a:fillRect/>
          </a:stretch>
        </p:blipFill>
        <p:spPr>
          <a:xfrm>
            <a:off x="211317" y="2329729"/>
            <a:ext cx="2347146" cy="2090947"/>
          </a:xfrm>
          <a:prstGeom prst="rect">
            <a:avLst/>
          </a:prstGeom>
        </p:spPr>
      </p:pic>
      <p:sp>
        <p:nvSpPr>
          <p:cNvPr id="5" name="Arrow: Right 4">
            <a:extLst>
              <a:ext uri="{FF2B5EF4-FFF2-40B4-BE49-F238E27FC236}">
                <a16:creationId xmlns:a16="http://schemas.microsoft.com/office/drawing/2014/main" id="{7D10506C-43B5-05B4-1C02-8252AEF6BFCA}"/>
              </a:ext>
            </a:extLst>
          </p:cNvPr>
          <p:cNvSpPr/>
          <p:nvPr/>
        </p:nvSpPr>
        <p:spPr>
          <a:xfrm>
            <a:off x="2864223" y="3186683"/>
            <a:ext cx="1156448" cy="484632"/>
          </a:xfrm>
          <a:prstGeom prst="rightArrow">
            <a:avLst/>
          </a:prstGeom>
          <a:solidFill>
            <a:schemeClr val="tx1"/>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E5E4A68F-7E5D-7218-1C76-3EC5F8D5B43E}"/>
              </a:ext>
            </a:extLst>
          </p:cNvPr>
          <p:cNvGraphicFramePr/>
          <p:nvPr>
            <p:extLst>
              <p:ext uri="{D42A27DB-BD31-4B8C-83A1-F6EECF244321}">
                <p14:modId xmlns:p14="http://schemas.microsoft.com/office/powerpoint/2010/main" val="2857484057"/>
              </p:ext>
            </p:extLst>
          </p:nvPr>
        </p:nvGraphicFramePr>
        <p:xfrm>
          <a:off x="2433919" y="1075888"/>
          <a:ext cx="8128000" cy="4706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2D689D2C-29D9-1C49-E3FD-0FC5A3A3CB78}"/>
              </a:ext>
            </a:extLst>
          </p:cNvPr>
          <p:cNvGrpSpPr/>
          <p:nvPr/>
        </p:nvGrpSpPr>
        <p:grpSpPr>
          <a:xfrm>
            <a:off x="5472953" y="2561665"/>
            <a:ext cx="2144806" cy="1912808"/>
            <a:chOff x="977507" y="20812"/>
            <a:chExt cx="2375402" cy="2473749"/>
          </a:xfrm>
        </p:grpSpPr>
        <p:sp>
          <p:nvSpPr>
            <p:cNvPr id="8" name="Rectangle: Rounded Corners 7">
              <a:extLst>
                <a:ext uri="{FF2B5EF4-FFF2-40B4-BE49-F238E27FC236}">
                  <a16:creationId xmlns:a16="http://schemas.microsoft.com/office/drawing/2014/main" id="{756DF55F-A0E5-58B6-5EDC-EEAE49F0BFF8}"/>
                </a:ext>
              </a:extLst>
            </p:cNvPr>
            <p:cNvSpPr/>
            <p:nvPr/>
          </p:nvSpPr>
          <p:spPr>
            <a:xfrm>
              <a:off x="977507" y="20812"/>
              <a:ext cx="2375402" cy="2473749"/>
            </a:xfrm>
            <a:prstGeom prst="roundRect">
              <a:avLst>
                <a:gd name="adj" fmla="val 10000"/>
              </a:avLst>
            </a:prstGeom>
            <a:blipFill rotWithShape="0">
              <a:blip r:embed="rId8"/>
              <a:srcRect/>
              <a:stretch>
                <a:fillRect l="-3000" r="-3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4AF24B80-84DE-CACD-E2E4-18BEDA9D2DAA}"/>
                </a:ext>
              </a:extLst>
            </p:cNvPr>
            <p:cNvSpPr txBox="1"/>
            <p:nvPr/>
          </p:nvSpPr>
          <p:spPr>
            <a:xfrm>
              <a:off x="1047080" y="90385"/>
              <a:ext cx="2236256" cy="2334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t>
              </a:r>
              <a:endParaRPr lang="en-IN" sz="800" kern="1200" dirty="0"/>
            </a:p>
          </p:txBody>
        </p:sp>
      </p:grpSp>
      <p:grpSp>
        <p:nvGrpSpPr>
          <p:cNvPr id="10" name="Group 9">
            <a:extLst>
              <a:ext uri="{FF2B5EF4-FFF2-40B4-BE49-F238E27FC236}">
                <a16:creationId xmlns:a16="http://schemas.microsoft.com/office/drawing/2014/main" id="{C19750A9-C51C-8B15-5860-79D61C1DC823}"/>
              </a:ext>
            </a:extLst>
          </p:cNvPr>
          <p:cNvGrpSpPr/>
          <p:nvPr/>
        </p:nvGrpSpPr>
        <p:grpSpPr>
          <a:xfrm>
            <a:off x="7923519" y="2771233"/>
            <a:ext cx="1400524" cy="1723841"/>
            <a:chOff x="9785315" y="333884"/>
            <a:chExt cx="2748891" cy="2888840"/>
          </a:xfrm>
        </p:grpSpPr>
        <p:sp>
          <p:nvSpPr>
            <p:cNvPr id="11" name="Rectangle: Rounded Corners 10">
              <a:extLst>
                <a:ext uri="{FF2B5EF4-FFF2-40B4-BE49-F238E27FC236}">
                  <a16:creationId xmlns:a16="http://schemas.microsoft.com/office/drawing/2014/main" id="{EE53381A-D8D0-7544-E26A-9EC010318746}"/>
                </a:ext>
              </a:extLst>
            </p:cNvPr>
            <p:cNvSpPr/>
            <p:nvPr/>
          </p:nvSpPr>
          <p:spPr>
            <a:xfrm>
              <a:off x="9785315" y="333884"/>
              <a:ext cx="2375402" cy="2512629"/>
            </a:xfrm>
            <a:prstGeom prst="roundRect">
              <a:avLst>
                <a:gd name="adj" fmla="val 10000"/>
              </a:avLst>
            </a:prstGeom>
            <a:blipFill rotWithShape="0">
              <a:blip r:embed="rId9"/>
              <a:srcRect/>
              <a:stretch>
                <a:fillRect t="-2000" b="-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E4B3F444-3EE4-8334-2985-AAF456D977A9}"/>
                </a:ext>
              </a:extLst>
            </p:cNvPr>
            <p:cNvSpPr txBox="1"/>
            <p:nvPr/>
          </p:nvSpPr>
          <p:spPr>
            <a:xfrm>
              <a:off x="10297950" y="849241"/>
              <a:ext cx="2236256" cy="23734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t>
              </a:r>
              <a:endParaRPr lang="en-IN" sz="800" kern="1200" dirty="0"/>
            </a:p>
          </p:txBody>
        </p:sp>
      </p:grpSp>
      <p:grpSp>
        <p:nvGrpSpPr>
          <p:cNvPr id="13" name="Group 12">
            <a:extLst>
              <a:ext uri="{FF2B5EF4-FFF2-40B4-BE49-F238E27FC236}">
                <a16:creationId xmlns:a16="http://schemas.microsoft.com/office/drawing/2014/main" id="{B5984831-4076-A82C-FC93-96E05DDC93BF}"/>
              </a:ext>
            </a:extLst>
          </p:cNvPr>
          <p:cNvGrpSpPr/>
          <p:nvPr/>
        </p:nvGrpSpPr>
        <p:grpSpPr>
          <a:xfrm>
            <a:off x="7096747" y="4798420"/>
            <a:ext cx="1042024" cy="1095936"/>
            <a:chOff x="7628635" y="20812"/>
            <a:chExt cx="2375402" cy="2473749"/>
          </a:xfrm>
        </p:grpSpPr>
        <p:sp>
          <p:nvSpPr>
            <p:cNvPr id="14" name="Rectangle: Rounded Corners 13">
              <a:extLst>
                <a:ext uri="{FF2B5EF4-FFF2-40B4-BE49-F238E27FC236}">
                  <a16:creationId xmlns:a16="http://schemas.microsoft.com/office/drawing/2014/main" id="{DCF220FD-226F-B4A4-3A24-9C38759C2A07}"/>
                </a:ext>
              </a:extLst>
            </p:cNvPr>
            <p:cNvSpPr/>
            <p:nvPr/>
          </p:nvSpPr>
          <p:spPr>
            <a:xfrm>
              <a:off x="7628635" y="20812"/>
              <a:ext cx="2375402" cy="2473749"/>
            </a:xfrm>
            <a:prstGeom prst="roundRect">
              <a:avLst>
                <a:gd name="adj" fmla="val 10000"/>
              </a:avLst>
            </a:prstGeom>
            <a:blipFill rotWithShape="0">
              <a:blip r:embed="rId10"/>
              <a:srcRect/>
              <a:stretch>
                <a:fillRect t="-2000" b="-2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ectangle: Rounded Corners 4">
              <a:extLst>
                <a:ext uri="{FF2B5EF4-FFF2-40B4-BE49-F238E27FC236}">
                  <a16:creationId xmlns:a16="http://schemas.microsoft.com/office/drawing/2014/main" id="{6201AFC4-D627-74AC-D105-F834AC0544F8}"/>
                </a:ext>
              </a:extLst>
            </p:cNvPr>
            <p:cNvSpPr txBox="1"/>
            <p:nvPr/>
          </p:nvSpPr>
          <p:spPr>
            <a:xfrm>
              <a:off x="7698208" y="90385"/>
              <a:ext cx="2236256" cy="23346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t>
              </a:r>
              <a:endParaRPr lang="en-IN" sz="800" kern="1200" dirty="0"/>
            </a:p>
          </p:txBody>
        </p:sp>
      </p:grpSp>
      <p:grpSp>
        <p:nvGrpSpPr>
          <p:cNvPr id="16" name="Group 15">
            <a:extLst>
              <a:ext uri="{FF2B5EF4-FFF2-40B4-BE49-F238E27FC236}">
                <a16:creationId xmlns:a16="http://schemas.microsoft.com/office/drawing/2014/main" id="{B7CB867E-2D92-13DD-159B-CF32AE06CBF1}"/>
              </a:ext>
            </a:extLst>
          </p:cNvPr>
          <p:cNvGrpSpPr/>
          <p:nvPr/>
        </p:nvGrpSpPr>
        <p:grpSpPr>
          <a:xfrm>
            <a:off x="5030020" y="4764029"/>
            <a:ext cx="1011504" cy="1085068"/>
            <a:chOff x="7628635" y="3260567"/>
            <a:chExt cx="2375402" cy="2645547"/>
          </a:xfrm>
        </p:grpSpPr>
        <p:sp>
          <p:nvSpPr>
            <p:cNvPr id="17" name="Rectangle: Rounded Corners 16">
              <a:extLst>
                <a:ext uri="{FF2B5EF4-FFF2-40B4-BE49-F238E27FC236}">
                  <a16:creationId xmlns:a16="http://schemas.microsoft.com/office/drawing/2014/main" id="{14AFFB5F-050B-CD8B-070E-F57F63DBB378}"/>
                </a:ext>
              </a:extLst>
            </p:cNvPr>
            <p:cNvSpPr/>
            <p:nvPr/>
          </p:nvSpPr>
          <p:spPr>
            <a:xfrm>
              <a:off x="7628635" y="3260567"/>
              <a:ext cx="2375402" cy="2645547"/>
            </a:xfrm>
            <a:prstGeom prst="roundRect">
              <a:avLst>
                <a:gd name="adj" fmla="val 10000"/>
              </a:avLst>
            </a:prstGeom>
            <a:blipFill rotWithShape="0">
              <a:blip r:embed="rId11"/>
              <a:srcRect/>
              <a:stretch>
                <a:fillRect t="-4000" b="-4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9B747D2C-8C9D-D824-AE18-A20B06018EDF}"/>
                </a:ext>
              </a:extLst>
            </p:cNvPr>
            <p:cNvSpPr txBox="1"/>
            <p:nvPr/>
          </p:nvSpPr>
          <p:spPr>
            <a:xfrm>
              <a:off x="7698208" y="3330140"/>
              <a:ext cx="2236256" cy="2506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a:t>
              </a:r>
              <a:endParaRPr lang="en-IN" sz="800" kern="1200" dirty="0"/>
            </a:p>
          </p:txBody>
        </p:sp>
      </p:grpSp>
      <p:pic>
        <p:nvPicPr>
          <p:cNvPr id="19" name="Picture 18">
            <a:extLst>
              <a:ext uri="{FF2B5EF4-FFF2-40B4-BE49-F238E27FC236}">
                <a16:creationId xmlns:a16="http://schemas.microsoft.com/office/drawing/2014/main" id="{A7A7E6B1-4231-4BB7-A250-37FDD6A3F0FE}"/>
              </a:ext>
            </a:extLst>
          </p:cNvPr>
          <p:cNvPicPr>
            <a:picLocks noChangeAspect="1"/>
          </p:cNvPicPr>
          <p:nvPr/>
        </p:nvPicPr>
        <p:blipFill>
          <a:blip r:embed="rId12"/>
          <a:stretch>
            <a:fillRect/>
          </a:stretch>
        </p:blipFill>
        <p:spPr>
          <a:xfrm>
            <a:off x="4148503" y="2682967"/>
            <a:ext cx="1122676" cy="1377863"/>
          </a:xfrm>
          <a:prstGeom prst="rect">
            <a:avLst/>
          </a:prstGeom>
        </p:spPr>
      </p:pic>
      <p:pic>
        <p:nvPicPr>
          <p:cNvPr id="20" name="Picture 19">
            <a:extLst>
              <a:ext uri="{FF2B5EF4-FFF2-40B4-BE49-F238E27FC236}">
                <a16:creationId xmlns:a16="http://schemas.microsoft.com/office/drawing/2014/main" id="{832BE542-0318-3800-492E-5AB7000C8770}"/>
              </a:ext>
            </a:extLst>
          </p:cNvPr>
          <p:cNvPicPr>
            <a:picLocks noChangeAspect="1"/>
          </p:cNvPicPr>
          <p:nvPr/>
        </p:nvPicPr>
        <p:blipFill>
          <a:blip r:embed="rId13"/>
          <a:stretch>
            <a:fillRect/>
          </a:stretch>
        </p:blipFill>
        <p:spPr>
          <a:xfrm>
            <a:off x="5924249" y="1142678"/>
            <a:ext cx="1011504" cy="1095937"/>
          </a:xfrm>
          <a:prstGeom prst="rect">
            <a:avLst/>
          </a:prstGeom>
        </p:spPr>
      </p:pic>
      <p:sp>
        <p:nvSpPr>
          <p:cNvPr id="22" name="Arrow: Right 21">
            <a:extLst>
              <a:ext uri="{FF2B5EF4-FFF2-40B4-BE49-F238E27FC236}">
                <a16:creationId xmlns:a16="http://schemas.microsoft.com/office/drawing/2014/main" id="{D8502FCC-2D85-8C18-FC61-FA893B6012AD}"/>
              </a:ext>
            </a:extLst>
          </p:cNvPr>
          <p:cNvSpPr/>
          <p:nvPr/>
        </p:nvSpPr>
        <p:spPr>
          <a:xfrm>
            <a:off x="9182832" y="3302284"/>
            <a:ext cx="672353" cy="484632"/>
          </a:xfrm>
          <a:prstGeom prst="rightArrow">
            <a:avLst/>
          </a:prstGeom>
          <a:solidFill>
            <a:schemeClr val="tx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3" name="Picture 22">
            <a:extLst>
              <a:ext uri="{FF2B5EF4-FFF2-40B4-BE49-F238E27FC236}">
                <a16:creationId xmlns:a16="http://schemas.microsoft.com/office/drawing/2014/main" id="{785ACF6B-FEE3-FC54-CB09-2298820DEF3A}"/>
              </a:ext>
            </a:extLst>
          </p:cNvPr>
          <p:cNvPicPr>
            <a:picLocks noChangeAspect="1"/>
          </p:cNvPicPr>
          <p:nvPr/>
        </p:nvPicPr>
        <p:blipFill>
          <a:blip r:embed="rId14"/>
          <a:stretch>
            <a:fillRect/>
          </a:stretch>
        </p:blipFill>
        <p:spPr>
          <a:xfrm>
            <a:off x="9959257" y="2170101"/>
            <a:ext cx="2074742" cy="2748997"/>
          </a:xfrm>
          <a:prstGeom prst="rect">
            <a:avLst/>
          </a:prstGeom>
        </p:spPr>
      </p:pic>
      <p:sp>
        <p:nvSpPr>
          <p:cNvPr id="25" name="TextBox 24">
            <a:extLst>
              <a:ext uri="{FF2B5EF4-FFF2-40B4-BE49-F238E27FC236}">
                <a16:creationId xmlns:a16="http://schemas.microsoft.com/office/drawing/2014/main" id="{AD105356-91C7-42D9-2554-60396D973B03}"/>
              </a:ext>
            </a:extLst>
          </p:cNvPr>
          <p:cNvSpPr txBox="1"/>
          <p:nvPr/>
        </p:nvSpPr>
        <p:spPr>
          <a:xfrm>
            <a:off x="18918" y="8949"/>
            <a:ext cx="12192000" cy="769441"/>
          </a:xfrm>
          <a:prstGeom prst="rect">
            <a:avLst/>
          </a:prstGeom>
          <a:solidFill>
            <a:srgbClr val="99FF66"/>
          </a:solidFill>
        </p:spPr>
        <p:txBody>
          <a:bodyPr wrap="square" rtlCol="0">
            <a:spAutoFit/>
          </a:bodyPr>
          <a:lstStyle/>
          <a:p>
            <a:r>
              <a:rPr lang="en-US" sz="4400" b="1" i="1" dirty="0">
                <a:solidFill>
                  <a:schemeClr val="bg1"/>
                </a:solidFill>
                <a:effectLst>
                  <a:outerShdw blurRad="38100" dist="38100" dir="2700000" algn="tl">
                    <a:srgbClr val="000000">
                      <a:alpha val="43137"/>
                    </a:srgbClr>
                  </a:outerShdw>
                </a:effectLst>
              </a:rPr>
              <a:t>Our USP…Novel Bioethanol &amp; Bio-economy</a:t>
            </a:r>
            <a:endParaRPr lang="en-IN" sz="4400" b="1" i="1"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82ECC8D1-3EFD-D527-A6B0-5B6F7CABED58}"/>
              </a:ext>
            </a:extLst>
          </p:cNvPr>
          <p:cNvPicPr>
            <a:picLocks noChangeAspect="1"/>
          </p:cNvPicPr>
          <p:nvPr/>
        </p:nvPicPr>
        <p:blipFill>
          <a:blip r:embed="rId15"/>
          <a:stretch>
            <a:fillRect/>
          </a:stretch>
        </p:blipFill>
        <p:spPr>
          <a:xfrm>
            <a:off x="11295218" y="17254"/>
            <a:ext cx="891031" cy="720502"/>
          </a:xfrm>
          <a:prstGeom prst="rect">
            <a:avLst/>
          </a:prstGeom>
        </p:spPr>
      </p:pic>
      <p:sp>
        <p:nvSpPr>
          <p:cNvPr id="3" name="TextBox 2">
            <a:extLst>
              <a:ext uri="{FF2B5EF4-FFF2-40B4-BE49-F238E27FC236}">
                <a16:creationId xmlns:a16="http://schemas.microsoft.com/office/drawing/2014/main" id="{104AC893-CAF8-0FFC-7215-49845AB0385A}"/>
              </a:ext>
            </a:extLst>
          </p:cNvPr>
          <p:cNvSpPr txBox="1"/>
          <p:nvPr/>
        </p:nvSpPr>
        <p:spPr>
          <a:xfrm>
            <a:off x="222308" y="4495074"/>
            <a:ext cx="2035750" cy="369332"/>
          </a:xfrm>
          <a:prstGeom prst="rect">
            <a:avLst/>
          </a:prstGeom>
          <a:noFill/>
        </p:spPr>
        <p:txBody>
          <a:bodyPr wrap="none" rtlCol="0">
            <a:spAutoFit/>
          </a:bodyPr>
          <a:lstStyle/>
          <a:p>
            <a:r>
              <a:rPr lang="en-US" b="1" dirty="0">
                <a:solidFill>
                  <a:srgbClr val="FF0000"/>
                </a:solidFill>
              </a:rPr>
              <a:t>Agriculture Waste</a:t>
            </a:r>
            <a:endParaRPr lang="en-IN" b="1" dirty="0">
              <a:solidFill>
                <a:srgbClr val="FF0000"/>
              </a:solidFill>
            </a:endParaRPr>
          </a:p>
        </p:txBody>
      </p:sp>
      <p:sp>
        <p:nvSpPr>
          <p:cNvPr id="21" name="TextBox 20">
            <a:extLst>
              <a:ext uri="{FF2B5EF4-FFF2-40B4-BE49-F238E27FC236}">
                <a16:creationId xmlns:a16="http://schemas.microsoft.com/office/drawing/2014/main" id="{D37F12CA-08D4-532E-AB98-FCDD0D50038F}"/>
              </a:ext>
            </a:extLst>
          </p:cNvPr>
          <p:cNvSpPr txBox="1"/>
          <p:nvPr/>
        </p:nvSpPr>
        <p:spPr>
          <a:xfrm>
            <a:off x="10591545" y="4981271"/>
            <a:ext cx="989373" cy="369332"/>
          </a:xfrm>
          <a:prstGeom prst="rect">
            <a:avLst/>
          </a:prstGeom>
          <a:noFill/>
        </p:spPr>
        <p:txBody>
          <a:bodyPr wrap="none" rtlCol="0">
            <a:spAutoFit/>
          </a:bodyPr>
          <a:lstStyle/>
          <a:p>
            <a:r>
              <a:rPr lang="en-US" b="1" dirty="0">
                <a:solidFill>
                  <a:srgbClr val="00B050"/>
                </a:solidFill>
              </a:rPr>
              <a:t>Ethanol</a:t>
            </a:r>
            <a:endParaRPr lang="en-IN" b="1" dirty="0">
              <a:solidFill>
                <a:srgbClr val="00B050"/>
              </a:solidFill>
            </a:endParaRPr>
          </a:p>
        </p:txBody>
      </p:sp>
      <p:sp>
        <p:nvSpPr>
          <p:cNvPr id="27" name="TextBox 26">
            <a:extLst>
              <a:ext uri="{FF2B5EF4-FFF2-40B4-BE49-F238E27FC236}">
                <a16:creationId xmlns:a16="http://schemas.microsoft.com/office/drawing/2014/main" id="{CCBDED43-DEF6-5480-3191-197BE81125DE}"/>
              </a:ext>
            </a:extLst>
          </p:cNvPr>
          <p:cNvSpPr txBox="1"/>
          <p:nvPr/>
        </p:nvSpPr>
        <p:spPr>
          <a:xfrm>
            <a:off x="3950197" y="4101311"/>
            <a:ext cx="1533539" cy="369332"/>
          </a:xfrm>
          <a:prstGeom prst="rect">
            <a:avLst/>
          </a:prstGeom>
          <a:noFill/>
        </p:spPr>
        <p:txBody>
          <a:bodyPr wrap="square">
            <a:spAutoFit/>
          </a:bodyPr>
          <a:lstStyle/>
          <a:p>
            <a:r>
              <a:rPr lang="en-US" b="1" dirty="0">
                <a:solidFill>
                  <a:schemeClr val="accent2"/>
                </a:solidFill>
              </a:rPr>
              <a:t>Mucor Fugus</a:t>
            </a:r>
            <a:endParaRPr lang="en-IN" dirty="0">
              <a:solidFill>
                <a:schemeClr val="accent2"/>
              </a:solidFill>
            </a:endParaRPr>
          </a:p>
        </p:txBody>
      </p:sp>
      <p:sp>
        <p:nvSpPr>
          <p:cNvPr id="28" name="TextBox 27">
            <a:extLst>
              <a:ext uri="{FF2B5EF4-FFF2-40B4-BE49-F238E27FC236}">
                <a16:creationId xmlns:a16="http://schemas.microsoft.com/office/drawing/2014/main" id="{603F4D09-D964-C855-DA1F-444C0AFA4313}"/>
              </a:ext>
            </a:extLst>
          </p:cNvPr>
          <p:cNvSpPr txBox="1"/>
          <p:nvPr/>
        </p:nvSpPr>
        <p:spPr>
          <a:xfrm>
            <a:off x="5632054" y="2187668"/>
            <a:ext cx="1517403" cy="369332"/>
          </a:xfrm>
          <a:prstGeom prst="rect">
            <a:avLst/>
          </a:prstGeom>
          <a:noFill/>
        </p:spPr>
        <p:txBody>
          <a:bodyPr wrap="none" rtlCol="0">
            <a:spAutoFit/>
          </a:bodyPr>
          <a:lstStyle/>
          <a:p>
            <a:r>
              <a:rPr lang="en-US" sz="1800" b="1" dirty="0">
                <a:solidFill>
                  <a:schemeClr val="accent2"/>
                </a:solidFill>
              </a:rPr>
              <a:t>Culture Liquid</a:t>
            </a:r>
            <a:endParaRPr lang="en-IN" dirty="0">
              <a:solidFill>
                <a:schemeClr val="accent2"/>
              </a:solidFill>
            </a:endParaRPr>
          </a:p>
        </p:txBody>
      </p:sp>
      <p:sp>
        <p:nvSpPr>
          <p:cNvPr id="29" name="TextBox 28">
            <a:extLst>
              <a:ext uri="{FF2B5EF4-FFF2-40B4-BE49-F238E27FC236}">
                <a16:creationId xmlns:a16="http://schemas.microsoft.com/office/drawing/2014/main" id="{24B6D9E1-CD3E-DD2C-90CE-687AF741C6BD}"/>
              </a:ext>
            </a:extLst>
          </p:cNvPr>
          <p:cNvSpPr txBox="1"/>
          <p:nvPr/>
        </p:nvSpPr>
        <p:spPr>
          <a:xfrm>
            <a:off x="7617759" y="4069081"/>
            <a:ext cx="1798377" cy="369332"/>
          </a:xfrm>
          <a:prstGeom prst="rect">
            <a:avLst/>
          </a:prstGeom>
          <a:noFill/>
        </p:spPr>
        <p:txBody>
          <a:bodyPr wrap="none" rtlCol="0">
            <a:spAutoFit/>
          </a:bodyPr>
          <a:lstStyle/>
          <a:p>
            <a:r>
              <a:rPr lang="en-US" b="1" dirty="0">
                <a:solidFill>
                  <a:schemeClr val="accent2"/>
                </a:solidFill>
              </a:rPr>
              <a:t>Sterilization tank</a:t>
            </a:r>
            <a:endParaRPr lang="en-IN" b="1" dirty="0">
              <a:solidFill>
                <a:schemeClr val="accent2"/>
              </a:solidFill>
            </a:endParaRPr>
          </a:p>
        </p:txBody>
      </p:sp>
      <p:sp>
        <p:nvSpPr>
          <p:cNvPr id="30" name="TextBox 29">
            <a:extLst>
              <a:ext uri="{FF2B5EF4-FFF2-40B4-BE49-F238E27FC236}">
                <a16:creationId xmlns:a16="http://schemas.microsoft.com/office/drawing/2014/main" id="{D765A169-8C48-E5E5-18D7-601A1E1E2ECA}"/>
              </a:ext>
            </a:extLst>
          </p:cNvPr>
          <p:cNvSpPr txBox="1"/>
          <p:nvPr/>
        </p:nvSpPr>
        <p:spPr>
          <a:xfrm>
            <a:off x="6856384" y="5860690"/>
            <a:ext cx="1532984" cy="369332"/>
          </a:xfrm>
          <a:prstGeom prst="rect">
            <a:avLst/>
          </a:prstGeom>
          <a:noFill/>
        </p:spPr>
        <p:txBody>
          <a:bodyPr wrap="none" rtlCol="0">
            <a:spAutoFit/>
          </a:bodyPr>
          <a:lstStyle/>
          <a:p>
            <a:r>
              <a:rPr lang="en-US" b="1" dirty="0">
                <a:solidFill>
                  <a:schemeClr val="accent2"/>
                </a:solidFill>
              </a:rPr>
              <a:t>Filtration tank</a:t>
            </a:r>
            <a:endParaRPr lang="en-IN" b="1" dirty="0">
              <a:solidFill>
                <a:schemeClr val="accent2"/>
              </a:solidFill>
            </a:endParaRPr>
          </a:p>
        </p:txBody>
      </p:sp>
      <p:sp>
        <p:nvSpPr>
          <p:cNvPr id="31" name="TextBox 30">
            <a:extLst>
              <a:ext uri="{FF2B5EF4-FFF2-40B4-BE49-F238E27FC236}">
                <a16:creationId xmlns:a16="http://schemas.microsoft.com/office/drawing/2014/main" id="{3D7B2283-2E75-81D0-046B-0A61A78D43CA}"/>
              </a:ext>
            </a:extLst>
          </p:cNvPr>
          <p:cNvSpPr txBox="1"/>
          <p:nvPr/>
        </p:nvSpPr>
        <p:spPr>
          <a:xfrm>
            <a:off x="4858343" y="5877632"/>
            <a:ext cx="1218732" cy="369332"/>
          </a:xfrm>
          <a:prstGeom prst="rect">
            <a:avLst/>
          </a:prstGeom>
          <a:noFill/>
        </p:spPr>
        <p:txBody>
          <a:bodyPr wrap="none" rtlCol="0">
            <a:spAutoFit/>
          </a:bodyPr>
          <a:lstStyle/>
          <a:p>
            <a:r>
              <a:rPr lang="en-US" b="1" dirty="0">
                <a:solidFill>
                  <a:schemeClr val="accent2"/>
                </a:solidFill>
              </a:rPr>
              <a:t>Distillation</a:t>
            </a:r>
            <a:endParaRPr lang="en-IN" b="1" dirty="0">
              <a:solidFill>
                <a:schemeClr val="accent2"/>
              </a:solidFill>
            </a:endParaRPr>
          </a:p>
        </p:txBody>
      </p:sp>
    </p:spTree>
    <p:extLst>
      <p:ext uri="{BB962C8B-B14F-4D97-AF65-F5344CB8AC3E}">
        <p14:creationId xmlns:p14="http://schemas.microsoft.com/office/powerpoint/2010/main" val="3917324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84D042-F914-68E4-B32B-2606E4FF72E4}"/>
              </a:ext>
            </a:extLst>
          </p:cNvPr>
          <p:cNvSpPr txBox="1"/>
          <p:nvPr/>
        </p:nvSpPr>
        <p:spPr>
          <a:xfrm rot="10800000" flipV="1">
            <a:off x="868019" y="1028661"/>
            <a:ext cx="4420197" cy="2308324"/>
          </a:xfrm>
          <a:prstGeom prst="rect">
            <a:avLst/>
          </a:prstGeom>
          <a:noFill/>
        </p:spPr>
        <p:txBody>
          <a:bodyPr wrap="square">
            <a:spAutoFit/>
          </a:bodyPr>
          <a:lstStyle/>
          <a:p>
            <a:pPr marL="457200" indent="-457200">
              <a:buAutoNum type="alphaLcParenBoth"/>
            </a:pPr>
            <a:r>
              <a:rPr lang="en-US" sz="2400" b="1" i="1" dirty="0"/>
              <a:t>Basis: 10 litter Ethanol</a:t>
            </a:r>
          </a:p>
          <a:p>
            <a:pPr marL="342900" indent="-342900">
              <a:buFont typeface="Arial" panose="020B0604020202020204" pitchFamily="34" charset="0"/>
              <a:buChar char="•"/>
            </a:pPr>
            <a:r>
              <a:rPr lang="en-US" sz="2400" b="1" i="1" dirty="0"/>
              <a:t> Agriculture waste: 25 kg</a:t>
            </a:r>
          </a:p>
          <a:p>
            <a:pPr marL="342900" indent="-342900">
              <a:buFont typeface="Arial" panose="020B0604020202020204" pitchFamily="34" charset="0"/>
              <a:buChar char="•"/>
            </a:pPr>
            <a:r>
              <a:rPr lang="en-US" sz="2400" b="1" i="1" dirty="0"/>
              <a:t>Water: 5 litters</a:t>
            </a:r>
          </a:p>
          <a:p>
            <a:pPr marL="342900" indent="-342900">
              <a:buFont typeface="Arial" panose="020B0604020202020204" pitchFamily="34" charset="0"/>
              <a:buChar char="•"/>
            </a:pPr>
            <a:r>
              <a:rPr lang="en-US" sz="2400" b="1" i="1" dirty="0"/>
              <a:t>Manpower: 5</a:t>
            </a:r>
          </a:p>
          <a:p>
            <a:pPr marL="342900" indent="-342900">
              <a:buFont typeface="Arial" panose="020B0604020202020204" pitchFamily="34" charset="0"/>
              <a:buChar char="•"/>
            </a:pPr>
            <a:r>
              <a:rPr lang="en-US" sz="2400" b="1" i="1" dirty="0"/>
              <a:t>Power: 10 kw</a:t>
            </a:r>
          </a:p>
          <a:p>
            <a:endParaRPr lang="en-US" sz="2400" b="1" i="1" dirty="0"/>
          </a:p>
        </p:txBody>
      </p:sp>
      <p:sp>
        <p:nvSpPr>
          <p:cNvPr id="4" name="TextBox 3">
            <a:extLst>
              <a:ext uri="{FF2B5EF4-FFF2-40B4-BE49-F238E27FC236}">
                <a16:creationId xmlns:a16="http://schemas.microsoft.com/office/drawing/2014/main" id="{E8067E72-571B-9786-BA91-B4D3689F79EE}"/>
              </a:ext>
            </a:extLst>
          </p:cNvPr>
          <p:cNvSpPr txBox="1"/>
          <p:nvPr/>
        </p:nvSpPr>
        <p:spPr>
          <a:xfrm>
            <a:off x="327804" y="289785"/>
            <a:ext cx="6096000" cy="584775"/>
          </a:xfrm>
          <a:prstGeom prst="rect">
            <a:avLst/>
          </a:prstGeom>
          <a:noFill/>
        </p:spPr>
        <p:txBody>
          <a:bodyPr wrap="square">
            <a:spAutoFit/>
          </a:bodyPr>
          <a:lstStyle/>
          <a:p>
            <a:r>
              <a:rPr lang="en-US" sz="3200" b="1" i="1" u="sng" dirty="0">
                <a:solidFill>
                  <a:srgbClr val="00B050"/>
                </a:solidFill>
              </a:rPr>
              <a:t>Quantitative requirements:</a:t>
            </a:r>
          </a:p>
        </p:txBody>
      </p:sp>
      <p:sp>
        <p:nvSpPr>
          <p:cNvPr id="5" name="TextBox 4">
            <a:extLst>
              <a:ext uri="{FF2B5EF4-FFF2-40B4-BE49-F238E27FC236}">
                <a16:creationId xmlns:a16="http://schemas.microsoft.com/office/drawing/2014/main" id="{0234DCB0-109A-DA8E-1EC2-0784FF876C98}"/>
              </a:ext>
            </a:extLst>
          </p:cNvPr>
          <p:cNvSpPr txBox="1"/>
          <p:nvPr/>
        </p:nvSpPr>
        <p:spPr>
          <a:xfrm>
            <a:off x="868019" y="3029422"/>
            <a:ext cx="6125764" cy="461665"/>
          </a:xfrm>
          <a:prstGeom prst="rect">
            <a:avLst/>
          </a:prstGeom>
          <a:noFill/>
        </p:spPr>
        <p:txBody>
          <a:bodyPr wrap="square">
            <a:spAutoFit/>
          </a:bodyPr>
          <a:lstStyle/>
          <a:p>
            <a:r>
              <a:rPr lang="en-US" sz="2400" b="1" i="1" dirty="0"/>
              <a:t>(b) Plant capacities:- 30-40 litters  per day</a:t>
            </a:r>
          </a:p>
        </p:txBody>
      </p:sp>
      <p:pic>
        <p:nvPicPr>
          <p:cNvPr id="6" name="Picture 5">
            <a:extLst>
              <a:ext uri="{FF2B5EF4-FFF2-40B4-BE49-F238E27FC236}">
                <a16:creationId xmlns:a16="http://schemas.microsoft.com/office/drawing/2014/main" id="{C92ED021-1937-3F37-DF5F-3512630CA475}"/>
              </a:ext>
            </a:extLst>
          </p:cNvPr>
          <p:cNvPicPr>
            <a:picLocks noChangeAspect="1"/>
          </p:cNvPicPr>
          <p:nvPr/>
        </p:nvPicPr>
        <p:blipFill>
          <a:blip r:embed="rId2"/>
          <a:stretch>
            <a:fillRect/>
          </a:stretch>
        </p:blipFill>
        <p:spPr>
          <a:xfrm>
            <a:off x="7691333" y="1028661"/>
            <a:ext cx="3468925" cy="3060457"/>
          </a:xfrm>
          <a:prstGeom prst="rect">
            <a:avLst/>
          </a:prstGeom>
        </p:spPr>
      </p:pic>
      <p:sp>
        <p:nvSpPr>
          <p:cNvPr id="7" name="TextBox 6">
            <a:extLst>
              <a:ext uri="{FF2B5EF4-FFF2-40B4-BE49-F238E27FC236}">
                <a16:creationId xmlns:a16="http://schemas.microsoft.com/office/drawing/2014/main" id="{2ABD7CD5-DF30-1D96-9A9D-0BC2DAC30DBC}"/>
              </a:ext>
            </a:extLst>
          </p:cNvPr>
          <p:cNvSpPr txBox="1"/>
          <p:nvPr/>
        </p:nvSpPr>
        <p:spPr>
          <a:xfrm>
            <a:off x="8644898" y="4163604"/>
            <a:ext cx="2334221" cy="479525"/>
          </a:xfrm>
          <a:prstGeom prst="rect">
            <a:avLst/>
          </a:prstGeom>
          <a:noFill/>
        </p:spPr>
        <p:txBody>
          <a:bodyPr wrap="square" rtlCol="0">
            <a:spAutoFit/>
          </a:bodyPr>
          <a:lstStyle/>
          <a:p>
            <a:pPr algn="l"/>
            <a:r>
              <a:rPr lang="en-US" sz="2400" b="1" i="1" dirty="0"/>
              <a:t>Fig : Ethanol </a:t>
            </a:r>
          </a:p>
        </p:txBody>
      </p:sp>
      <p:pic>
        <p:nvPicPr>
          <p:cNvPr id="3" name="Picture 2">
            <a:extLst>
              <a:ext uri="{FF2B5EF4-FFF2-40B4-BE49-F238E27FC236}">
                <a16:creationId xmlns:a16="http://schemas.microsoft.com/office/drawing/2014/main" id="{7C67EA3E-2DED-30A4-B51B-79484CF7E4FF}"/>
              </a:ext>
            </a:extLst>
          </p:cNvPr>
          <p:cNvPicPr>
            <a:picLocks noChangeAspect="1"/>
          </p:cNvPicPr>
          <p:nvPr/>
        </p:nvPicPr>
        <p:blipFill>
          <a:blip r:embed="rId3"/>
          <a:stretch>
            <a:fillRect/>
          </a:stretch>
        </p:blipFill>
        <p:spPr>
          <a:xfrm>
            <a:off x="11295218" y="1"/>
            <a:ext cx="891031" cy="720502"/>
          </a:xfrm>
          <a:prstGeom prst="rect">
            <a:avLst/>
          </a:prstGeom>
        </p:spPr>
      </p:pic>
    </p:spTree>
    <p:extLst>
      <p:ext uri="{BB962C8B-B14F-4D97-AF65-F5344CB8AC3E}">
        <p14:creationId xmlns:p14="http://schemas.microsoft.com/office/powerpoint/2010/main" val="1683911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E0F3AF-4AAF-6C4D-3816-8D35D06DC747}"/>
              </a:ext>
            </a:extLst>
          </p:cNvPr>
          <p:cNvSpPr txBox="1"/>
          <p:nvPr/>
        </p:nvSpPr>
        <p:spPr>
          <a:xfrm>
            <a:off x="0" y="14141"/>
            <a:ext cx="12192000" cy="707886"/>
          </a:xfrm>
          <a:prstGeom prst="rect">
            <a:avLst/>
          </a:prstGeom>
          <a:solidFill>
            <a:srgbClr val="99FF66"/>
          </a:solidFill>
        </p:spPr>
        <p:txBody>
          <a:bodyPr wrap="square" rtlCol="0">
            <a:spAutoFit/>
          </a:bodyPr>
          <a:lstStyle/>
          <a:p>
            <a:r>
              <a:rPr lang="en-US" sz="4000" b="1" i="1" dirty="0">
                <a:solidFill>
                  <a:schemeClr val="bg1"/>
                </a:solidFill>
                <a:effectLst>
                  <a:outerShdw blurRad="38100" dist="38100" dir="2700000" algn="tl">
                    <a:srgbClr val="000000">
                      <a:alpha val="43137"/>
                    </a:srgbClr>
                  </a:outerShdw>
                </a:effectLst>
              </a:rPr>
              <a:t>We have a Problem…</a:t>
            </a:r>
            <a:endParaRPr lang="en-IN" sz="4000" b="1" i="1" dirty="0">
              <a:solidFill>
                <a:schemeClr val="bg1"/>
              </a:solidFill>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8A8C7BBF-8853-2F10-BCA0-0B94DA7E513D}"/>
              </a:ext>
            </a:extLst>
          </p:cNvPr>
          <p:cNvPicPr>
            <a:picLocks noChangeAspect="1"/>
          </p:cNvPicPr>
          <p:nvPr/>
        </p:nvPicPr>
        <p:blipFill>
          <a:blip r:embed="rId2"/>
          <a:stretch>
            <a:fillRect/>
          </a:stretch>
        </p:blipFill>
        <p:spPr>
          <a:xfrm>
            <a:off x="11300969" y="17254"/>
            <a:ext cx="891031" cy="720502"/>
          </a:xfrm>
          <a:prstGeom prst="rect">
            <a:avLst/>
          </a:prstGeom>
        </p:spPr>
      </p:pic>
      <p:sp>
        <p:nvSpPr>
          <p:cNvPr id="10" name="Rectangle: Rounded Corners 9">
            <a:extLst>
              <a:ext uri="{FF2B5EF4-FFF2-40B4-BE49-F238E27FC236}">
                <a16:creationId xmlns:a16="http://schemas.microsoft.com/office/drawing/2014/main" id="{32D86165-5649-E516-13BB-B59C11399DBE}"/>
              </a:ext>
            </a:extLst>
          </p:cNvPr>
          <p:cNvSpPr/>
          <p:nvPr/>
        </p:nvSpPr>
        <p:spPr>
          <a:xfrm>
            <a:off x="63258" y="926420"/>
            <a:ext cx="4508741" cy="142048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FF0000"/>
              </a:solidFill>
              <a:effectLst>
                <a:outerShdw blurRad="38100" dist="38100" dir="2700000" algn="tl">
                  <a:srgbClr val="000000">
                    <a:alpha val="43137"/>
                  </a:srgbClr>
                </a:outerShdw>
              </a:effectLst>
            </a:endParaRPr>
          </a:p>
          <a:p>
            <a:pPr algn="ctr"/>
            <a:endParaRPr lang="en-IN" dirty="0"/>
          </a:p>
        </p:txBody>
      </p:sp>
      <p:sp>
        <p:nvSpPr>
          <p:cNvPr id="3" name="Rectangle: Rounded Corners 2">
            <a:extLst>
              <a:ext uri="{FF2B5EF4-FFF2-40B4-BE49-F238E27FC236}">
                <a16:creationId xmlns:a16="http://schemas.microsoft.com/office/drawing/2014/main" id="{9DBD07F4-C5A0-2E8D-BF46-8C413DE875AB}"/>
              </a:ext>
            </a:extLst>
          </p:cNvPr>
          <p:cNvSpPr/>
          <p:nvPr/>
        </p:nvSpPr>
        <p:spPr>
          <a:xfrm>
            <a:off x="63258" y="2406766"/>
            <a:ext cx="4508741" cy="142048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0BC86B1E-5115-438A-90F9-279081EFF162}"/>
              </a:ext>
            </a:extLst>
          </p:cNvPr>
          <p:cNvSpPr/>
          <p:nvPr/>
        </p:nvSpPr>
        <p:spPr>
          <a:xfrm>
            <a:off x="63258" y="5394619"/>
            <a:ext cx="4508741" cy="142048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DE09486A-84AC-CD76-1D31-B0C8EA9D9C6F}"/>
              </a:ext>
            </a:extLst>
          </p:cNvPr>
          <p:cNvSpPr/>
          <p:nvPr/>
        </p:nvSpPr>
        <p:spPr>
          <a:xfrm>
            <a:off x="63258" y="3894941"/>
            <a:ext cx="4508741" cy="142048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5DFF1546-57DE-B42B-89B2-B03F6A1397B2}"/>
              </a:ext>
            </a:extLst>
          </p:cNvPr>
          <p:cNvSpPr/>
          <p:nvPr/>
        </p:nvSpPr>
        <p:spPr>
          <a:xfrm>
            <a:off x="4656061" y="3894941"/>
            <a:ext cx="4508741" cy="142048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47281EA5-1DFD-40B7-38E3-97BA5159FCE7}"/>
              </a:ext>
            </a:extLst>
          </p:cNvPr>
          <p:cNvSpPr/>
          <p:nvPr/>
        </p:nvSpPr>
        <p:spPr>
          <a:xfrm>
            <a:off x="4687017" y="5394618"/>
            <a:ext cx="4508741" cy="142048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tx1"/>
              </a:solidFill>
            </a:endParaRPr>
          </a:p>
        </p:txBody>
      </p:sp>
      <p:cxnSp>
        <p:nvCxnSpPr>
          <p:cNvPr id="12" name="Straight Connector 11">
            <a:extLst>
              <a:ext uri="{FF2B5EF4-FFF2-40B4-BE49-F238E27FC236}">
                <a16:creationId xmlns:a16="http://schemas.microsoft.com/office/drawing/2014/main" id="{BD024F4B-A48E-C267-2945-33681478B672}"/>
              </a:ext>
            </a:extLst>
          </p:cNvPr>
          <p:cNvCxnSpPr>
            <a:cxnSpLocks/>
          </p:cNvCxnSpPr>
          <p:nvPr/>
        </p:nvCxnSpPr>
        <p:spPr>
          <a:xfrm>
            <a:off x="1265208" y="926420"/>
            <a:ext cx="0" cy="1412656"/>
          </a:xfrm>
          <a:prstGeom prst="line">
            <a:avLst/>
          </a:prstGeom>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4DE6B355-A6DB-0809-72F4-95582669B411}"/>
              </a:ext>
            </a:extLst>
          </p:cNvPr>
          <p:cNvSpPr txBox="1"/>
          <p:nvPr/>
        </p:nvSpPr>
        <p:spPr>
          <a:xfrm>
            <a:off x="17251" y="1171083"/>
            <a:ext cx="1237839" cy="923330"/>
          </a:xfrm>
          <a:prstGeom prst="rect">
            <a:avLst/>
          </a:prstGeom>
          <a:noFill/>
        </p:spPr>
        <p:txBody>
          <a:bodyPr wrap="none" rtlCol="0">
            <a:spAutoFit/>
          </a:bodyPr>
          <a:lstStyle/>
          <a:p>
            <a:r>
              <a:rPr lang="en-US" sz="5400" b="1" dirty="0">
                <a:solidFill>
                  <a:srgbClr val="FF0000"/>
                </a:solidFill>
                <a:effectLst>
                  <a:outerShdw blurRad="38100" dist="38100" dir="2700000" algn="tl">
                    <a:srgbClr val="000000">
                      <a:alpha val="43137"/>
                    </a:srgbClr>
                  </a:outerShdw>
                </a:effectLst>
              </a:rPr>
              <a:t>350</a:t>
            </a:r>
            <a:endParaRPr lang="en-IN" sz="5400" b="1" dirty="0">
              <a:solidFill>
                <a:srgbClr val="FF0000"/>
              </a:solidFill>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6FCA47C4-83C8-AF1B-2EE4-AF9A80362556}"/>
              </a:ext>
            </a:extLst>
          </p:cNvPr>
          <p:cNvSpPr txBox="1"/>
          <p:nvPr/>
        </p:nvSpPr>
        <p:spPr>
          <a:xfrm>
            <a:off x="1311216" y="1171083"/>
            <a:ext cx="3050450" cy="1015663"/>
          </a:xfrm>
          <a:prstGeom prst="rect">
            <a:avLst/>
          </a:prstGeom>
          <a:noFill/>
        </p:spPr>
        <p:txBody>
          <a:bodyPr wrap="none" rtlCol="0">
            <a:spAutoFit/>
          </a:bodyPr>
          <a:lstStyle/>
          <a:p>
            <a:r>
              <a:rPr lang="en-US" sz="2000" b="1" dirty="0"/>
              <a:t>Million tons of agriculture</a:t>
            </a:r>
          </a:p>
          <a:p>
            <a:r>
              <a:rPr lang="en-US" sz="2000" b="1" dirty="0"/>
              <a:t>waste is produced per year</a:t>
            </a:r>
          </a:p>
          <a:p>
            <a:r>
              <a:rPr lang="en-US" sz="2000" b="1" dirty="0"/>
              <a:t> in India.</a:t>
            </a:r>
            <a:endParaRPr lang="en-IN" sz="2000" b="1" dirty="0"/>
          </a:p>
        </p:txBody>
      </p:sp>
      <p:cxnSp>
        <p:nvCxnSpPr>
          <p:cNvPr id="17" name="Straight Connector 16">
            <a:extLst>
              <a:ext uri="{FF2B5EF4-FFF2-40B4-BE49-F238E27FC236}">
                <a16:creationId xmlns:a16="http://schemas.microsoft.com/office/drawing/2014/main" id="{1CB9BB3A-A5C1-22AA-2782-65B2AF1186BE}"/>
              </a:ext>
            </a:extLst>
          </p:cNvPr>
          <p:cNvCxnSpPr>
            <a:cxnSpLocks/>
          </p:cNvCxnSpPr>
          <p:nvPr/>
        </p:nvCxnSpPr>
        <p:spPr>
          <a:xfrm>
            <a:off x="1265208" y="2406766"/>
            <a:ext cx="0" cy="1412656"/>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8E57157-232D-7345-844C-6E04AD006501}"/>
              </a:ext>
            </a:extLst>
          </p:cNvPr>
          <p:cNvCxnSpPr>
            <a:cxnSpLocks/>
          </p:cNvCxnSpPr>
          <p:nvPr/>
        </p:nvCxnSpPr>
        <p:spPr>
          <a:xfrm>
            <a:off x="1255090" y="3902770"/>
            <a:ext cx="0" cy="1412656"/>
          </a:xfrm>
          <a:prstGeom prst="line">
            <a:avLst/>
          </a:prstGeom>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6145697A-092F-BE90-DC96-1EA9BACEE3E3}"/>
              </a:ext>
            </a:extLst>
          </p:cNvPr>
          <p:cNvSpPr txBox="1"/>
          <p:nvPr/>
        </p:nvSpPr>
        <p:spPr>
          <a:xfrm>
            <a:off x="63258" y="2697595"/>
            <a:ext cx="1258678" cy="830997"/>
          </a:xfrm>
          <a:prstGeom prst="rect">
            <a:avLst/>
          </a:prstGeom>
          <a:noFill/>
        </p:spPr>
        <p:txBody>
          <a:bodyPr wrap="none" rtlCol="0">
            <a:spAutoFit/>
          </a:bodyPr>
          <a:lstStyle/>
          <a:p>
            <a:r>
              <a:rPr lang="en-US" sz="4800" b="1" dirty="0">
                <a:solidFill>
                  <a:srgbClr val="FF0000"/>
                </a:solidFill>
              </a:rPr>
              <a:t>90%</a:t>
            </a:r>
            <a:endParaRPr lang="en-IN" sz="4800" b="1" dirty="0">
              <a:solidFill>
                <a:srgbClr val="FF0000"/>
              </a:solidFill>
            </a:endParaRPr>
          </a:p>
        </p:txBody>
      </p:sp>
      <p:sp>
        <p:nvSpPr>
          <p:cNvPr id="20" name="TextBox 19">
            <a:extLst>
              <a:ext uri="{FF2B5EF4-FFF2-40B4-BE49-F238E27FC236}">
                <a16:creationId xmlns:a16="http://schemas.microsoft.com/office/drawing/2014/main" id="{CE6AD5F8-A6EF-3C39-838C-FA65597BEA57}"/>
              </a:ext>
            </a:extLst>
          </p:cNvPr>
          <p:cNvSpPr txBox="1"/>
          <p:nvPr/>
        </p:nvSpPr>
        <p:spPr>
          <a:xfrm>
            <a:off x="63258" y="4118080"/>
            <a:ext cx="1258678" cy="830997"/>
          </a:xfrm>
          <a:prstGeom prst="rect">
            <a:avLst/>
          </a:prstGeom>
          <a:noFill/>
        </p:spPr>
        <p:txBody>
          <a:bodyPr wrap="none" rtlCol="0">
            <a:spAutoFit/>
          </a:bodyPr>
          <a:lstStyle/>
          <a:p>
            <a:r>
              <a:rPr lang="en-US" sz="4800" b="1" dirty="0">
                <a:solidFill>
                  <a:srgbClr val="FF0000"/>
                </a:solidFill>
              </a:rPr>
              <a:t>70%</a:t>
            </a:r>
            <a:endParaRPr lang="en-IN" sz="4800" b="1" dirty="0">
              <a:solidFill>
                <a:srgbClr val="FF0000"/>
              </a:solidFill>
            </a:endParaRPr>
          </a:p>
        </p:txBody>
      </p:sp>
      <p:sp>
        <p:nvSpPr>
          <p:cNvPr id="21" name="TextBox 20">
            <a:extLst>
              <a:ext uri="{FF2B5EF4-FFF2-40B4-BE49-F238E27FC236}">
                <a16:creationId xmlns:a16="http://schemas.microsoft.com/office/drawing/2014/main" id="{A984DC8D-8787-7CD7-1153-6E4340912C70}"/>
              </a:ext>
            </a:extLst>
          </p:cNvPr>
          <p:cNvSpPr txBox="1"/>
          <p:nvPr/>
        </p:nvSpPr>
        <p:spPr>
          <a:xfrm>
            <a:off x="1265208" y="2655389"/>
            <a:ext cx="3165803" cy="1015663"/>
          </a:xfrm>
          <a:prstGeom prst="rect">
            <a:avLst/>
          </a:prstGeom>
          <a:noFill/>
        </p:spPr>
        <p:txBody>
          <a:bodyPr wrap="none" rtlCol="0">
            <a:spAutoFit/>
          </a:bodyPr>
          <a:lstStyle/>
          <a:p>
            <a:r>
              <a:rPr lang="en-US" sz="2000" b="1" dirty="0"/>
              <a:t>Of agricultural waste is </a:t>
            </a:r>
          </a:p>
          <a:p>
            <a:r>
              <a:rPr lang="en-US" sz="2000" b="1" dirty="0"/>
              <a:t>Burned in open atmosphere</a:t>
            </a:r>
          </a:p>
          <a:p>
            <a:r>
              <a:rPr lang="en-US" sz="2000" b="1" dirty="0"/>
              <a:t>every year.</a:t>
            </a:r>
            <a:endParaRPr lang="en-IN" sz="2000" b="1" dirty="0"/>
          </a:p>
        </p:txBody>
      </p:sp>
      <p:sp>
        <p:nvSpPr>
          <p:cNvPr id="22" name="TextBox 21">
            <a:extLst>
              <a:ext uri="{FF2B5EF4-FFF2-40B4-BE49-F238E27FC236}">
                <a16:creationId xmlns:a16="http://schemas.microsoft.com/office/drawing/2014/main" id="{446F760D-96C9-CC29-6900-233977807F85}"/>
              </a:ext>
            </a:extLst>
          </p:cNvPr>
          <p:cNvSpPr txBox="1"/>
          <p:nvPr/>
        </p:nvSpPr>
        <p:spPr>
          <a:xfrm>
            <a:off x="1271788" y="4095481"/>
            <a:ext cx="2876365" cy="707886"/>
          </a:xfrm>
          <a:prstGeom prst="rect">
            <a:avLst/>
          </a:prstGeom>
          <a:noFill/>
        </p:spPr>
        <p:txBody>
          <a:bodyPr wrap="none" rtlCol="0">
            <a:spAutoFit/>
          </a:bodyPr>
          <a:lstStyle/>
          <a:p>
            <a:r>
              <a:rPr lang="en-US" sz="2000" b="1" dirty="0"/>
              <a:t>Of farmers prefer to burn</a:t>
            </a:r>
          </a:p>
          <a:p>
            <a:r>
              <a:rPr lang="en-US" sz="2000" b="1" dirty="0"/>
              <a:t>agricultural waste. </a:t>
            </a:r>
            <a:endParaRPr lang="en-IN" sz="2000" b="1" dirty="0"/>
          </a:p>
        </p:txBody>
      </p:sp>
      <p:sp>
        <p:nvSpPr>
          <p:cNvPr id="24" name="TextBox 23">
            <a:extLst>
              <a:ext uri="{FF2B5EF4-FFF2-40B4-BE49-F238E27FC236}">
                <a16:creationId xmlns:a16="http://schemas.microsoft.com/office/drawing/2014/main" id="{CAE2D85D-193B-0413-BD0F-1F8717FFD2BF}"/>
              </a:ext>
            </a:extLst>
          </p:cNvPr>
          <p:cNvSpPr txBox="1"/>
          <p:nvPr/>
        </p:nvSpPr>
        <p:spPr>
          <a:xfrm>
            <a:off x="4620942" y="4005018"/>
            <a:ext cx="4594271" cy="1200329"/>
          </a:xfrm>
          <a:prstGeom prst="rect">
            <a:avLst/>
          </a:prstGeom>
          <a:noFill/>
        </p:spPr>
        <p:txBody>
          <a:bodyPr wrap="none" rtlCol="0">
            <a:spAutoFit/>
          </a:bodyPr>
          <a:lstStyle/>
          <a:p>
            <a:r>
              <a:rPr lang="en-US" b="1" dirty="0"/>
              <a:t>The natural decomposition technique requires</a:t>
            </a:r>
          </a:p>
          <a:p>
            <a:r>
              <a:rPr lang="en-US" b="1" dirty="0"/>
              <a:t>more time. So the farmers avoid natural</a:t>
            </a:r>
          </a:p>
          <a:p>
            <a:r>
              <a:rPr lang="en-US" b="1" dirty="0"/>
              <a:t>decomposition technique and prefer to burn</a:t>
            </a:r>
          </a:p>
          <a:p>
            <a:r>
              <a:rPr lang="en-US" b="1" dirty="0"/>
              <a:t>the agricultural waste.</a:t>
            </a:r>
            <a:endParaRPr lang="en-IN" b="1" dirty="0"/>
          </a:p>
        </p:txBody>
      </p:sp>
      <p:pic>
        <p:nvPicPr>
          <p:cNvPr id="25" name="Picture 24">
            <a:extLst>
              <a:ext uri="{FF2B5EF4-FFF2-40B4-BE49-F238E27FC236}">
                <a16:creationId xmlns:a16="http://schemas.microsoft.com/office/drawing/2014/main" id="{BD834479-ABE1-423A-E597-41E800108823}"/>
              </a:ext>
            </a:extLst>
          </p:cNvPr>
          <p:cNvPicPr>
            <a:picLocks noChangeAspect="1"/>
          </p:cNvPicPr>
          <p:nvPr/>
        </p:nvPicPr>
        <p:blipFill>
          <a:blip r:embed="rId3"/>
          <a:stretch>
            <a:fillRect/>
          </a:stretch>
        </p:blipFill>
        <p:spPr>
          <a:xfrm>
            <a:off x="4681267" y="1100380"/>
            <a:ext cx="3145768" cy="2570672"/>
          </a:xfrm>
          <a:prstGeom prst="rect">
            <a:avLst/>
          </a:prstGeom>
        </p:spPr>
      </p:pic>
      <p:sp>
        <p:nvSpPr>
          <p:cNvPr id="26" name="Arrow: Right 25">
            <a:extLst>
              <a:ext uri="{FF2B5EF4-FFF2-40B4-BE49-F238E27FC236}">
                <a16:creationId xmlns:a16="http://schemas.microsoft.com/office/drawing/2014/main" id="{18B06081-16F0-EA9F-711C-11D5D78C54ED}"/>
              </a:ext>
            </a:extLst>
          </p:cNvPr>
          <p:cNvSpPr/>
          <p:nvPr/>
        </p:nvSpPr>
        <p:spPr>
          <a:xfrm>
            <a:off x="7896370" y="2248619"/>
            <a:ext cx="442823" cy="40677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BF59C5D1-1AF8-EC25-88EE-B799F05C9D5F}"/>
              </a:ext>
            </a:extLst>
          </p:cNvPr>
          <p:cNvPicPr>
            <a:picLocks noChangeAspect="1"/>
          </p:cNvPicPr>
          <p:nvPr/>
        </p:nvPicPr>
        <p:blipFill>
          <a:blip r:embed="rId4"/>
          <a:stretch>
            <a:fillRect/>
          </a:stretch>
        </p:blipFill>
        <p:spPr>
          <a:xfrm>
            <a:off x="8408528" y="1100381"/>
            <a:ext cx="3668453" cy="2570672"/>
          </a:xfrm>
          <a:prstGeom prst="rect">
            <a:avLst/>
          </a:prstGeom>
        </p:spPr>
      </p:pic>
      <p:pic>
        <p:nvPicPr>
          <p:cNvPr id="1026" name="Picture 2" descr="1,325 Burning Agriculture Waste Royalty-Free Images, Stock Photos ...">
            <a:extLst>
              <a:ext uri="{FF2B5EF4-FFF2-40B4-BE49-F238E27FC236}">
                <a16:creationId xmlns:a16="http://schemas.microsoft.com/office/drawing/2014/main" id="{DFD5646C-518F-EF31-D0E9-BFC1412C4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9275" y="3962400"/>
            <a:ext cx="2731700" cy="28527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78D9E9-496D-11D3-B2DF-41FD4689A23B}"/>
              </a:ext>
            </a:extLst>
          </p:cNvPr>
          <p:cNvSpPr txBox="1"/>
          <p:nvPr/>
        </p:nvSpPr>
        <p:spPr>
          <a:xfrm>
            <a:off x="187113" y="5388751"/>
            <a:ext cx="4508607" cy="1477328"/>
          </a:xfrm>
          <a:prstGeom prst="rect">
            <a:avLst/>
          </a:prstGeom>
          <a:noFill/>
        </p:spPr>
        <p:txBody>
          <a:bodyPr wrap="none" rtlCol="0">
            <a:spAutoFit/>
          </a:bodyPr>
          <a:lstStyle/>
          <a:p>
            <a:r>
              <a:rPr lang="en-US" b="1" dirty="0"/>
              <a:t>Farmers prefer to burn agricultural waste.</a:t>
            </a:r>
          </a:p>
          <a:p>
            <a:r>
              <a:rPr lang="en-US" b="1" dirty="0"/>
              <a:t> because they do not have any waste manage</a:t>
            </a:r>
          </a:p>
          <a:p>
            <a:r>
              <a:rPr lang="en-US" b="1" dirty="0"/>
              <a:t>-</a:t>
            </a:r>
            <a:r>
              <a:rPr lang="en-US" b="1" dirty="0" err="1"/>
              <a:t>ment</a:t>
            </a:r>
            <a:r>
              <a:rPr lang="en-US" b="1" dirty="0"/>
              <a:t> system where they can decompose</a:t>
            </a:r>
          </a:p>
          <a:p>
            <a:r>
              <a:rPr lang="en-US" b="1" dirty="0"/>
              <a:t>Their agricultural waste easily in a short </a:t>
            </a:r>
          </a:p>
          <a:p>
            <a:r>
              <a:rPr lang="en-US" b="1" dirty="0"/>
              <a:t>period of time.</a:t>
            </a:r>
            <a:endParaRPr lang="en-IN" b="1" dirty="0"/>
          </a:p>
        </p:txBody>
      </p:sp>
      <p:sp>
        <p:nvSpPr>
          <p:cNvPr id="11" name="TextBox 10">
            <a:extLst>
              <a:ext uri="{FF2B5EF4-FFF2-40B4-BE49-F238E27FC236}">
                <a16:creationId xmlns:a16="http://schemas.microsoft.com/office/drawing/2014/main" id="{9F11C193-E1E6-5E94-9BDA-6DB20534F8A1}"/>
              </a:ext>
            </a:extLst>
          </p:cNvPr>
          <p:cNvSpPr txBox="1"/>
          <p:nvPr/>
        </p:nvSpPr>
        <p:spPr>
          <a:xfrm>
            <a:off x="4767713" y="5367302"/>
            <a:ext cx="4611583" cy="1477328"/>
          </a:xfrm>
          <a:prstGeom prst="rect">
            <a:avLst/>
          </a:prstGeom>
          <a:noFill/>
        </p:spPr>
        <p:txBody>
          <a:bodyPr wrap="none" rtlCol="0">
            <a:spAutoFit/>
          </a:bodyPr>
          <a:lstStyle/>
          <a:p>
            <a:r>
              <a:rPr lang="en-US" b="1" dirty="0"/>
              <a:t>The burning of agricultural waste releases</a:t>
            </a:r>
          </a:p>
          <a:p>
            <a:r>
              <a:rPr lang="en-US" b="1" dirty="0"/>
              <a:t>severe pollution that harms the environment </a:t>
            </a:r>
          </a:p>
          <a:p>
            <a:r>
              <a:rPr lang="en-US" b="1" dirty="0"/>
              <a:t>and endangers human health, leading to </a:t>
            </a:r>
          </a:p>
          <a:p>
            <a:r>
              <a:rPr lang="en-US" b="1" dirty="0"/>
              <a:t>diseases such as skin disorders and respiratory</a:t>
            </a:r>
          </a:p>
          <a:p>
            <a:r>
              <a:rPr lang="en-US" b="1" dirty="0"/>
              <a:t> problems.</a:t>
            </a:r>
            <a:endParaRPr lang="en-IN" b="1" dirty="0"/>
          </a:p>
        </p:txBody>
      </p:sp>
    </p:spTree>
    <p:extLst>
      <p:ext uri="{BB962C8B-B14F-4D97-AF65-F5344CB8AC3E}">
        <p14:creationId xmlns:p14="http://schemas.microsoft.com/office/powerpoint/2010/main" val="524058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C91591-50A2-F90A-7758-64182BFC2960}"/>
              </a:ext>
            </a:extLst>
          </p:cNvPr>
          <p:cNvSpPr txBox="1"/>
          <p:nvPr/>
        </p:nvSpPr>
        <p:spPr>
          <a:xfrm>
            <a:off x="0" y="-4241"/>
            <a:ext cx="12192000" cy="769441"/>
          </a:xfrm>
          <a:prstGeom prst="rect">
            <a:avLst/>
          </a:prstGeom>
          <a:solidFill>
            <a:srgbClr val="99FF66"/>
          </a:solidFill>
        </p:spPr>
        <p:txBody>
          <a:bodyPr wrap="square">
            <a:spAutoFit/>
          </a:bodyPr>
          <a:lstStyle/>
          <a:p>
            <a:r>
              <a:rPr lang="en-US" sz="4400" b="1" i="1" dirty="0">
                <a:solidFill>
                  <a:schemeClr val="bg1"/>
                </a:solidFill>
              </a:rPr>
              <a:t>Our Eco E Cell….</a:t>
            </a:r>
            <a:endParaRPr lang="en-IN" sz="4400" dirty="0">
              <a:solidFill>
                <a:schemeClr val="bg1"/>
              </a:solidFill>
            </a:endParaRPr>
          </a:p>
        </p:txBody>
      </p:sp>
      <p:sp>
        <p:nvSpPr>
          <p:cNvPr id="5" name="TextBox 4">
            <a:extLst>
              <a:ext uri="{FF2B5EF4-FFF2-40B4-BE49-F238E27FC236}">
                <a16:creationId xmlns:a16="http://schemas.microsoft.com/office/drawing/2014/main" id="{FFF2EE9D-94C0-C8BC-728F-FE704942FA16}"/>
              </a:ext>
            </a:extLst>
          </p:cNvPr>
          <p:cNvSpPr txBox="1"/>
          <p:nvPr/>
        </p:nvSpPr>
        <p:spPr>
          <a:xfrm>
            <a:off x="155275" y="1451029"/>
            <a:ext cx="7798279" cy="4247317"/>
          </a:xfrm>
          <a:prstGeom prst="rect">
            <a:avLst/>
          </a:prstGeom>
          <a:noFill/>
        </p:spPr>
        <p:txBody>
          <a:bodyPr wrap="square">
            <a:spAutoFit/>
          </a:bodyPr>
          <a:lstStyle/>
          <a:p>
            <a:pPr marL="342900" indent="-342900">
              <a:buFont typeface="Wingdings" panose="05000000000000000000" pitchFamily="2" charset="2"/>
              <a:buChar char="q"/>
            </a:pPr>
            <a:r>
              <a:rPr lang="en-US" dirty="0"/>
              <a:t>To solve the battery pollution , we developed a</a:t>
            </a:r>
            <a:r>
              <a:rPr lang="en-US" b="1" dirty="0">
                <a:solidFill>
                  <a:srgbClr val="FFFF00"/>
                </a:solidFill>
                <a:effectLst>
                  <a:outerShdw blurRad="38100" dist="38100" dir="2700000" algn="tl">
                    <a:srgbClr val="000000">
                      <a:alpha val="43137"/>
                    </a:srgbClr>
                  </a:outerShdw>
                </a:effectLst>
              </a:rPr>
              <a:t> </a:t>
            </a:r>
            <a:r>
              <a:rPr lang="en-US" sz="2400" b="1" dirty="0">
                <a:solidFill>
                  <a:srgbClr val="00B050"/>
                </a:solidFill>
                <a:effectLst>
                  <a:outerShdw blurRad="38100" dist="38100" dir="2700000" algn="tl">
                    <a:srgbClr val="000000">
                      <a:alpha val="43137"/>
                    </a:srgbClr>
                  </a:outerShdw>
                </a:effectLst>
              </a:rPr>
              <a:t>Eco-friendly, chemical free and pollution </a:t>
            </a:r>
            <a:r>
              <a:rPr lang="en-US" dirty="0"/>
              <a:t>free primary cell.</a:t>
            </a:r>
          </a:p>
          <a:p>
            <a:pPr marL="342900" indent="-342900">
              <a:buFont typeface="Wingdings" panose="05000000000000000000" pitchFamily="2" charset="2"/>
              <a:buChar char="q"/>
            </a:pPr>
            <a:r>
              <a:rPr lang="en-US" dirty="0"/>
              <a:t>First, we developed an electrolyte with the help of a decompose Agri waste particle by using a specific method .</a:t>
            </a:r>
          </a:p>
          <a:p>
            <a:pPr marL="342900" indent="-342900">
              <a:buFont typeface="Wingdings" panose="05000000000000000000" pitchFamily="2" charset="2"/>
              <a:buChar char="q"/>
            </a:pPr>
            <a:r>
              <a:rPr lang="en-US" dirty="0"/>
              <a:t>Then we developed a primary cell with the help of this electrolyte. Where we use Zinc and carbon rod as electrode in the cell.</a:t>
            </a:r>
          </a:p>
          <a:p>
            <a:pPr marL="342900" indent="-342900">
              <a:buFont typeface="Wingdings" panose="05000000000000000000" pitchFamily="2" charset="2"/>
              <a:buChar char="q"/>
            </a:pPr>
            <a:r>
              <a:rPr lang="en-US" dirty="0"/>
              <a:t> Eco E cell will produce </a:t>
            </a:r>
            <a:r>
              <a:rPr lang="en-US" sz="2400" b="1" dirty="0">
                <a:solidFill>
                  <a:srgbClr val="00B050"/>
                </a:solidFill>
                <a:effectLst>
                  <a:outerShdw blurRad="38100" dist="38100" dir="2700000" algn="tl">
                    <a:srgbClr val="000000">
                      <a:alpha val="43137"/>
                    </a:srgbClr>
                  </a:outerShdw>
                </a:effectLst>
              </a:rPr>
              <a:t>1.5 volt </a:t>
            </a:r>
            <a:r>
              <a:rPr lang="en-US" dirty="0"/>
              <a:t>.</a:t>
            </a:r>
          </a:p>
          <a:p>
            <a:pPr marL="342900" indent="-342900">
              <a:buFont typeface="Wingdings" panose="05000000000000000000" pitchFamily="2" charset="2"/>
              <a:buChar char="q"/>
            </a:pPr>
            <a:r>
              <a:rPr lang="en-US" dirty="0"/>
              <a:t>It can be converted into 3v,6v and 9v battery with the help of series connection.</a:t>
            </a:r>
          </a:p>
          <a:p>
            <a:pPr marL="342900" indent="-342900">
              <a:buFont typeface="Wingdings" panose="05000000000000000000" pitchFamily="2" charset="2"/>
              <a:buChar char="q"/>
            </a:pPr>
            <a:r>
              <a:rPr lang="en-US" dirty="0"/>
              <a:t>It can be used in LED lamp, LED bulbs, touch light, watch and remote etc.</a:t>
            </a:r>
          </a:p>
          <a:p>
            <a:pPr marL="342900" indent="-342900">
              <a:buFont typeface="Wingdings" panose="05000000000000000000" pitchFamily="2" charset="2"/>
              <a:buChar char="q"/>
            </a:pPr>
            <a:r>
              <a:rPr lang="en-US" dirty="0"/>
              <a:t>It remains in operation for about </a:t>
            </a:r>
            <a:r>
              <a:rPr lang="en-US" sz="2400" b="1" dirty="0">
                <a:solidFill>
                  <a:srgbClr val="00B050"/>
                </a:solidFill>
                <a:effectLst>
                  <a:outerShdw blurRad="38100" dist="38100" dir="2700000" algn="tl">
                    <a:srgbClr val="000000">
                      <a:alpha val="43137"/>
                    </a:srgbClr>
                  </a:outerShdw>
                </a:effectLst>
              </a:rPr>
              <a:t>1-1.5years</a:t>
            </a:r>
            <a:r>
              <a:rPr lang="en-US" sz="2400" dirty="0"/>
              <a:t>.</a:t>
            </a:r>
            <a:endParaRPr lang="en-US" dirty="0"/>
          </a:p>
          <a:p>
            <a:pPr marL="342900" indent="-342900">
              <a:buFont typeface="Wingdings" panose="05000000000000000000" pitchFamily="2" charset="2"/>
              <a:buChar char="q"/>
            </a:pPr>
            <a:r>
              <a:rPr lang="en-US" dirty="0"/>
              <a:t>Batter for lighting facilities.</a:t>
            </a:r>
          </a:p>
          <a:p>
            <a:pPr marL="342900" indent="-342900">
              <a:buFont typeface="Wingdings" panose="05000000000000000000" pitchFamily="2" charset="2"/>
              <a:buChar char="q"/>
            </a:pPr>
            <a:endParaRPr lang="en-US" sz="2400" dirty="0"/>
          </a:p>
        </p:txBody>
      </p:sp>
      <p:pic>
        <p:nvPicPr>
          <p:cNvPr id="6" name="Picture 5">
            <a:extLst>
              <a:ext uri="{FF2B5EF4-FFF2-40B4-BE49-F238E27FC236}">
                <a16:creationId xmlns:a16="http://schemas.microsoft.com/office/drawing/2014/main" id="{EB13FAF9-61C5-1B87-6202-4B3A72160E8C}"/>
              </a:ext>
            </a:extLst>
          </p:cNvPr>
          <p:cNvPicPr>
            <a:picLocks noChangeAspect="1"/>
          </p:cNvPicPr>
          <p:nvPr/>
        </p:nvPicPr>
        <p:blipFill>
          <a:blip r:embed="rId3"/>
          <a:stretch>
            <a:fillRect/>
          </a:stretch>
        </p:blipFill>
        <p:spPr>
          <a:xfrm>
            <a:off x="8076966" y="929325"/>
            <a:ext cx="4066384" cy="2499675"/>
          </a:xfrm>
          <a:prstGeom prst="rect">
            <a:avLst/>
          </a:prstGeom>
        </p:spPr>
      </p:pic>
      <p:sp>
        <p:nvSpPr>
          <p:cNvPr id="8" name="TextBox 7">
            <a:extLst>
              <a:ext uri="{FF2B5EF4-FFF2-40B4-BE49-F238E27FC236}">
                <a16:creationId xmlns:a16="http://schemas.microsoft.com/office/drawing/2014/main" id="{F55761D7-9E31-BB45-62BD-0C938691ED68}"/>
              </a:ext>
            </a:extLst>
          </p:cNvPr>
          <p:cNvSpPr txBox="1"/>
          <p:nvPr/>
        </p:nvSpPr>
        <p:spPr>
          <a:xfrm>
            <a:off x="9034848" y="3429000"/>
            <a:ext cx="2032959" cy="461665"/>
          </a:xfrm>
          <a:prstGeom prst="rect">
            <a:avLst/>
          </a:prstGeom>
          <a:noFill/>
        </p:spPr>
        <p:txBody>
          <a:bodyPr wrap="square">
            <a:spAutoFit/>
          </a:bodyPr>
          <a:lstStyle/>
          <a:p>
            <a:pPr algn="l"/>
            <a:r>
              <a:rPr lang="en-US" sz="2400" b="1" i="1" u="sng" dirty="0"/>
              <a:t>Fig: Eco E Cell </a:t>
            </a:r>
          </a:p>
        </p:txBody>
      </p:sp>
      <p:pic>
        <p:nvPicPr>
          <p:cNvPr id="2" name="Picture 1">
            <a:extLst>
              <a:ext uri="{FF2B5EF4-FFF2-40B4-BE49-F238E27FC236}">
                <a16:creationId xmlns:a16="http://schemas.microsoft.com/office/drawing/2014/main" id="{A577B028-FFB6-ED7C-7D81-7495354FC740}"/>
              </a:ext>
            </a:extLst>
          </p:cNvPr>
          <p:cNvPicPr>
            <a:picLocks noChangeAspect="1"/>
          </p:cNvPicPr>
          <p:nvPr/>
        </p:nvPicPr>
        <p:blipFill>
          <a:blip r:embed="rId4"/>
          <a:stretch>
            <a:fillRect/>
          </a:stretch>
        </p:blipFill>
        <p:spPr>
          <a:xfrm>
            <a:off x="11295218" y="34507"/>
            <a:ext cx="891031" cy="720502"/>
          </a:xfrm>
          <a:prstGeom prst="rect">
            <a:avLst/>
          </a:prstGeom>
        </p:spPr>
      </p:pic>
      <p:pic>
        <p:nvPicPr>
          <p:cNvPr id="4" name="Picture 3">
            <a:extLst>
              <a:ext uri="{FF2B5EF4-FFF2-40B4-BE49-F238E27FC236}">
                <a16:creationId xmlns:a16="http://schemas.microsoft.com/office/drawing/2014/main" id="{5FBF672C-A79F-B796-59AB-65015C3A2CDD}"/>
              </a:ext>
            </a:extLst>
          </p:cNvPr>
          <p:cNvPicPr>
            <a:picLocks noChangeAspect="1"/>
          </p:cNvPicPr>
          <p:nvPr/>
        </p:nvPicPr>
        <p:blipFill>
          <a:blip r:embed="rId5"/>
          <a:stretch>
            <a:fillRect/>
          </a:stretch>
        </p:blipFill>
        <p:spPr>
          <a:xfrm>
            <a:off x="8076965" y="3890665"/>
            <a:ext cx="4066383" cy="2441124"/>
          </a:xfrm>
          <a:prstGeom prst="rect">
            <a:avLst/>
          </a:prstGeom>
        </p:spPr>
      </p:pic>
      <p:sp>
        <p:nvSpPr>
          <p:cNvPr id="7" name="TextBox 6">
            <a:extLst>
              <a:ext uri="{FF2B5EF4-FFF2-40B4-BE49-F238E27FC236}">
                <a16:creationId xmlns:a16="http://schemas.microsoft.com/office/drawing/2014/main" id="{A5471211-F3D3-2530-FFE4-658E6B621372}"/>
              </a:ext>
            </a:extLst>
          </p:cNvPr>
          <p:cNvSpPr txBox="1"/>
          <p:nvPr/>
        </p:nvSpPr>
        <p:spPr>
          <a:xfrm>
            <a:off x="8076965" y="6361828"/>
            <a:ext cx="4809284" cy="461665"/>
          </a:xfrm>
          <a:prstGeom prst="rect">
            <a:avLst/>
          </a:prstGeom>
          <a:noFill/>
        </p:spPr>
        <p:txBody>
          <a:bodyPr wrap="square">
            <a:spAutoFit/>
          </a:bodyPr>
          <a:lstStyle/>
          <a:p>
            <a:pPr algn="l"/>
            <a:r>
              <a:rPr lang="en-US" sz="2400" b="1" i="1" u="sng" dirty="0"/>
              <a:t>Fig: Chemical free Electrolyte</a:t>
            </a:r>
          </a:p>
        </p:txBody>
      </p:sp>
    </p:spTree>
    <p:extLst>
      <p:ext uri="{BB962C8B-B14F-4D97-AF65-F5344CB8AC3E}">
        <p14:creationId xmlns:p14="http://schemas.microsoft.com/office/powerpoint/2010/main" val="2828494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D0DDAB-9864-03A8-AB68-ADC56FCCD7F5}"/>
              </a:ext>
            </a:extLst>
          </p:cNvPr>
          <p:cNvSpPr txBox="1"/>
          <p:nvPr/>
        </p:nvSpPr>
        <p:spPr>
          <a:xfrm>
            <a:off x="736121" y="1225283"/>
            <a:ext cx="6791864" cy="4708981"/>
          </a:xfrm>
          <a:prstGeom prst="rect">
            <a:avLst/>
          </a:prstGeom>
          <a:noFill/>
        </p:spPr>
        <p:txBody>
          <a:bodyPr wrap="square">
            <a:spAutoFit/>
          </a:bodyPr>
          <a:lstStyle/>
          <a:p>
            <a:pPr marL="342900" indent="-342900">
              <a:buFont typeface="Wingdings" panose="05000000000000000000" pitchFamily="2" charset="2"/>
              <a:buChar char="Ø"/>
            </a:pPr>
            <a:r>
              <a:rPr lang="en-US" sz="2000" b="1" dirty="0"/>
              <a:t>Pollution free and chemical free</a:t>
            </a:r>
          </a:p>
          <a:p>
            <a:endParaRPr lang="en-US" sz="2000" dirty="0"/>
          </a:p>
          <a:p>
            <a:pPr marL="342900" indent="-342900">
              <a:buFont typeface="Wingdings" panose="05000000000000000000" pitchFamily="2" charset="2"/>
              <a:buChar char="Ø"/>
            </a:pPr>
            <a:r>
              <a:rPr lang="en-US" sz="2000" b="1" dirty="0"/>
              <a:t>Long – lasting either then normal primary cell </a:t>
            </a:r>
          </a:p>
          <a:p>
            <a:endParaRPr lang="en-US" sz="2000" dirty="0"/>
          </a:p>
          <a:p>
            <a:pPr marL="342900" indent="-342900">
              <a:buFont typeface="Wingdings" panose="05000000000000000000" pitchFamily="2" charset="2"/>
              <a:buChar char="Ø"/>
            </a:pPr>
            <a:r>
              <a:rPr lang="en-US" sz="2000" b="1" dirty="0"/>
              <a:t>Cost – cutting</a:t>
            </a:r>
          </a:p>
          <a:p>
            <a:endParaRPr lang="en-US" sz="2000" dirty="0"/>
          </a:p>
          <a:p>
            <a:pPr marL="342900" indent="-342900">
              <a:buFont typeface="Wingdings" panose="05000000000000000000" pitchFamily="2" charset="2"/>
              <a:buChar char="Ø"/>
            </a:pPr>
            <a:r>
              <a:rPr lang="en-US" sz="2000" b="1" dirty="0"/>
              <a:t>Easily Recyclable and Reusable.</a:t>
            </a:r>
          </a:p>
          <a:p>
            <a:endParaRPr lang="en-US" sz="2000" dirty="0"/>
          </a:p>
          <a:p>
            <a:pPr marL="342900" indent="-342900">
              <a:buFont typeface="Wingdings" panose="05000000000000000000" pitchFamily="2" charset="2"/>
              <a:buChar char="Ø"/>
            </a:pPr>
            <a:r>
              <a:rPr lang="en-US" sz="2000" b="1" dirty="0"/>
              <a:t>It can be easily recycled without any help of machine.</a:t>
            </a:r>
          </a:p>
          <a:p>
            <a:endParaRPr lang="en-US" sz="2000" b="1" dirty="0"/>
          </a:p>
          <a:p>
            <a:pPr marL="342900" indent="-342900">
              <a:buFont typeface="Wingdings" panose="05000000000000000000" pitchFamily="2" charset="2"/>
              <a:buChar char="Ø"/>
            </a:pPr>
            <a:r>
              <a:rPr lang="en-US" sz="2000" b="1" dirty="0"/>
              <a:t>It is  better for used in the purpose of lighting facilities .</a:t>
            </a:r>
          </a:p>
          <a:p>
            <a:endParaRPr lang="en-US" sz="2000" dirty="0"/>
          </a:p>
          <a:p>
            <a:pPr marL="342900" indent="-342900">
              <a:buFont typeface="Wingdings" panose="05000000000000000000" pitchFamily="2" charset="2"/>
              <a:buChar char="Ø"/>
            </a:pPr>
            <a:r>
              <a:rPr lang="en-IN" sz="2000" b="1" dirty="0">
                <a:latin typeface="Calibri" panose="020F0502020204030204" pitchFamily="34" charset="0"/>
                <a:ea typeface="Calibri" panose="020F0502020204030204" pitchFamily="34" charset="0"/>
                <a:cs typeface="Calibri" panose="020F0502020204030204" pitchFamily="34" charset="0"/>
              </a:rPr>
              <a:t>When the voltage level in the cell decreases, a few drops of electrolyte are then added to the cell to increase the voltage again.</a:t>
            </a:r>
            <a:endParaRPr lang="en-US" sz="2000" dirty="0"/>
          </a:p>
        </p:txBody>
      </p:sp>
      <p:sp>
        <p:nvSpPr>
          <p:cNvPr id="5" name="TextBox 4">
            <a:extLst>
              <a:ext uri="{FF2B5EF4-FFF2-40B4-BE49-F238E27FC236}">
                <a16:creationId xmlns:a16="http://schemas.microsoft.com/office/drawing/2014/main" id="{CB52135E-2B37-752A-9291-E07E0D8239ED}"/>
              </a:ext>
            </a:extLst>
          </p:cNvPr>
          <p:cNvSpPr txBox="1"/>
          <p:nvPr/>
        </p:nvSpPr>
        <p:spPr>
          <a:xfrm>
            <a:off x="419819" y="370298"/>
            <a:ext cx="6096000" cy="584775"/>
          </a:xfrm>
          <a:prstGeom prst="rect">
            <a:avLst/>
          </a:prstGeom>
          <a:noFill/>
        </p:spPr>
        <p:txBody>
          <a:bodyPr wrap="square">
            <a:spAutoFit/>
          </a:bodyPr>
          <a:lstStyle/>
          <a:p>
            <a:r>
              <a:rPr lang="en-US" sz="3200" b="1" i="1" u="sng" dirty="0">
                <a:solidFill>
                  <a:srgbClr val="00B050"/>
                </a:solidFill>
              </a:rPr>
              <a:t>Advantage:</a:t>
            </a:r>
          </a:p>
        </p:txBody>
      </p:sp>
      <p:pic>
        <p:nvPicPr>
          <p:cNvPr id="6" name="Picture 5">
            <a:extLst>
              <a:ext uri="{FF2B5EF4-FFF2-40B4-BE49-F238E27FC236}">
                <a16:creationId xmlns:a16="http://schemas.microsoft.com/office/drawing/2014/main" id="{B825695B-C3A8-411C-4969-17BA780E56A0}"/>
              </a:ext>
            </a:extLst>
          </p:cNvPr>
          <p:cNvPicPr>
            <a:picLocks noChangeAspect="1"/>
          </p:cNvPicPr>
          <p:nvPr/>
        </p:nvPicPr>
        <p:blipFill>
          <a:blip r:embed="rId2"/>
          <a:stretch>
            <a:fillRect/>
          </a:stretch>
        </p:blipFill>
        <p:spPr>
          <a:xfrm>
            <a:off x="7940609" y="681613"/>
            <a:ext cx="4109060" cy="2475655"/>
          </a:xfrm>
          <a:prstGeom prst="rect">
            <a:avLst/>
          </a:prstGeom>
        </p:spPr>
      </p:pic>
      <p:pic>
        <p:nvPicPr>
          <p:cNvPr id="7" name="Picture 6">
            <a:extLst>
              <a:ext uri="{FF2B5EF4-FFF2-40B4-BE49-F238E27FC236}">
                <a16:creationId xmlns:a16="http://schemas.microsoft.com/office/drawing/2014/main" id="{23DBD629-856C-3548-1063-271B7CB544BE}"/>
              </a:ext>
            </a:extLst>
          </p:cNvPr>
          <p:cNvPicPr>
            <a:picLocks noChangeAspect="1"/>
          </p:cNvPicPr>
          <p:nvPr/>
        </p:nvPicPr>
        <p:blipFill>
          <a:blip r:embed="rId3"/>
          <a:stretch>
            <a:fillRect/>
          </a:stretch>
        </p:blipFill>
        <p:spPr>
          <a:xfrm>
            <a:off x="7971092" y="3750792"/>
            <a:ext cx="4078577" cy="2523487"/>
          </a:xfrm>
          <a:prstGeom prst="rect">
            <a:avLst/>
          </a:prstGeom>
        </p:spPr>
      </p:pic>
      <p:sp>
        <p:nvSpPr>
          <p:cNvPr id="9" name="TextBox 8">
            <a:extLst>
              <a:ext uri="{FF2B5EF4-FFF2-40B4-BE49-F238E27FC236}">
                <a16:creationId xmlns:a16="http://schemas.microsoft.com/office/drawing/2014/main" id="{306206CE-1CCE-D8D9-7F74-04E766F01BAF}"/>
              </a:ext>
            </a:extLst>
          </p:cNvPr>
          <p:cNvSpPr txBox="1"/>
          <p:nvPr/>
        </p:nvSpPr>
        <p:spPr>
          <a:xfrm>
            <a:off x="8106096" y="3233317"/>
            <a:ext cx="3808567" cy="461665"/>
          </a:xfrm>
          <a:prstGeom prst="rect">
            <a:avLst/>
          </a:prstGeom>
          <a:noFill/>
        </p:spPr>
        <p:txBody>
          <a:bodyPr wrap="square">
            <a:spAutoFit/>
          </a:bodyPr>
          <a:lstStyle/>
          <a:p>
            <a:pPr algn="l"/>
            <a:r>
              <a:rPr lang="en-US" sz="2400" b="1" i="1" u="sng" dirty="0"/>
              <a:t>Fig: Eco E Cell Recycle parts </a:t>
            </a:r>
          </a:p>
        </p:txBody>
      </p:sp>
      <p:sp>
        <p:nvSpPr>
          <p:cNvPr id="11" name="TextBox 10">
            <a:extLst>
              <a:ext uri="{FF2B5EF4-FFF2-40B4-BE49-F238E27FC236}">
                <a16:creationId xmlns:a16="http://schemas.microsoft.com/office/drawing/2014/main" id="{E2D7BE09-C028-7FAE-0A08-B87D55924932}"/>
              </a:ext>
            </a:extLst>
          </p:cNvPr>
          <p:cNvSpPr txBox="1"/>
          <p:nvPr/>
        </p:nvSpPr>
        <p:spPr>
          <a:xfrm>
            <a:off x="8016564" y="6274279"/>
            <a:ext cx="4575781" cy="461665"/>
          </a:xfrm>
          <a:prstGeom prst="rect">
            <a:avLst/>
          </a:prstGeom>
          <a:noFill/>
        </p:spPr>
        <p:txBody>
          <a:bodyPr wrap="square" rtlCol="0">
            <a:spAutoFit/>
          </a:bodyPr>
          <a:lstStyle/>
          <a:p>
            <a:pPr algn="l"/>
            <a:r>
              <a:rPr lang="en-US" sz="2400" b="1" i="1" u="sng" dirty="0"/>
              <a:t>Fig: Eco E Cell working activity </a:t>
            </a:r>
          </a:p>
        </p:txBody>
      </p:sp>
      <p:pic>
        <p:nvPicPr>
          <p:cNvPr id="2" name="Picture 1">
            <a:extLst>
              <a:ext uri="{FF2B5EF4-FFF2-40B4-BE49-F238E27FC236}">
                <a16:creationId xmlns:a16="http://schemas.microsoft.com/office/drawing/2014/main" id="{F4EAE9E7-93A9-0362-94CF-AB8954DF1F9A}"/>
              </a:ext>
            </a:extLst>
          </p:cNvPr>
          <p:cNvPicPr>
            <a:picLocks noChangeAspect="1"/>
          </p:cNvPicPr>
          <p:nvPr/>
        </p:nvPicPr>
        <p:blipFill>
          <a:blip r:embed="rId4"/>
          <a:stretch>
            <a:fillRect/>
          </a:stretch>
        </p:blipFill>
        <p:spPr>
          <a:xfrm>
            <a:off x="11300969" y="8635"/>
            <a:ext cx="891031" cy="677317"/>
          </a:xfrm>
          <a:prstGeom prst="rect">
            <a:avLst/>
          </a:prstGeom>
        </p:spPr>
      </p:pic>
    </p:spTree>
    <p:extLst>
      <p:ext uri="{BB962C8B-B14F-4D97-AF65-F5344CB8AC3E}">
        <p14:creationId xmlns:p14="http://schemas.microsoft.com/office/powerpoint/2010/main" val="2354236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4-09-22 at 21.30.08_c8061ea2">
            <a:hlinkClick r:id="" action="ppaction://media"/>
            <a:extLst>
              <a:ext uri="{FF2B5EF4-FFF2-40B4-BE49-F238E27FC236}">
                <a16:creationId xmlns:a16="http://schemas.microsoft.com/office/drawing/2014/main" id="{3FF596FB-39AB-BA34-9A49-A7F5B9C833C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4105" y="304800"/>
            <a:ext cx="11225841" cy="6248400"/>
          </a:xfrm>
          <a:prstGeom prst="rect">
            <a:avLst/>
          </a:prstGeom>
        </p:spPr>
      </p:pic>
    </p:spTree>
    <p:extLst>
      <p:ext uri="{BB962C8B-B14F-4D97-AF65-F5344CB8AC3E}">
        <p14:creationId xmlns:p14="http://schemas.microsoft.com/office/powerpoint/2010/main" val="342785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15A6AF-960D-75E9-57AB-7BC08402D703}"/>
              </a:ext>
            </a:extLst>
          </p:cNvPr>
          <p:cNvSpPr txBox="1"/>
          <p:nvPr/>
        </p:nvSpPr>
        <p:spPr>
          <a:xfrm>
            <a:off x="0" y="0"/>
            <a:ext cx="12147550" cy="707886"/>
          </a:xfrm>
          <a:prstGeom prst="rect">
            <a:avLst/>
          </a:prstGeom>
          <a:solidFill>
            <a:srgbClr val="99FF66"/>
          </a:solidFill>
        </p:spPr>
        <p:txBody>
          <a:bodyPr wrap="square" rtlCol="0">
            <a:spAutoFit/>
          </a:bodyPr>
          <a:lstStyle/>
          <a:p>
            <a:r>
              <a:rPr lang="en-US" sz="4000" b="1" i="1" dirty="0">
                <a:solidFill>
                  <a:schemeClr val="bg1"/>
                </a:solidFill>
                <a:effectLst>
                  <a:outerShdw blurRad="38100" dist="38100" dir="2700000" algn="tl">
                    <a:srgbClr val="000000">
                      <a:alpha val="43137"/>
                    </a:srgbClr>
                  </a:outerShdw>
                </a:effectLst>
              </a:rPr>
              <a:t>Our Patent Details and LOI</a:t>
            </a:r>
            <a:endParaRPr lang="en-IN" sz="4000" b="1" i="1" dirty="0">
              <a:solidFill>
                <a:schemeClr val="bg1"/>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4093DAFD-A5C3-D394-569B-6AFE86D09E82}"/>
              </a:ext>
            </a:extLst>
          </p:cNvPr>
          <p:cNvSpPr txBox="1"/>
          <p:nvPr/>
        </p:nvSpPr>
        <p:spPr>
          <a:xfrm>
            <a:off x="1124204" y="1057527"/>
            <a:ext cx="4120657" cy="1569660"/>
          </a:xfrm>
          <a:prstGeom prst="rect">
            <a:avLst/>
          </a:prstGeom>
          <a:solidFill>
            <a:schemeClr val="tx2">
              <a:lumMod val="50000"/>
            </a:schemeClr>
          </a:solidFill>
        </p:spPr>
        <p:txBody>
          <a:bodyPr wrap="square" rtlCol="0">
            <a:spAutoFit/>
          </a:bodyPr>
          <a:lstStyle/>
          <a:p>
            <a:r>
              <a:rPr lang="en-US" sz="2400" b="1" i="1" dirty="0">
                <a:solidFill>
                  <a:schemeClr val="accent6">
                    <a:lumMod val="20000"/>
                    <a:lumOff val="80000"/>
                  </a:schemeClr>
                </a:solidFill>
                <a:effectLst>
                  <a:outerShdw blurRad="38100" dist="38100" dir="2700000" algn="tl">
                    <a:srgbClr val="000000">
                      <a:alpha val="43137"/>
                    </a:srgbClr>
                  </a:outerShdw>
                </a:effectLst>
              </a:rPr>
              <a:t>Apply Date:  31/11/2021</a:t>
            </a:r>
          </a:p>
          <a:p>
            <a:r>
              <a:rPr lang="en-US" sz="2400" b="1" i="1" dirty="0">
                <a:solidFill>
                  <a:schemeClr val="accent6">
                    <a:lumMod val="20000"/>
                    <a:lumOff val="80000"/>
                  </a:schemeClr>
                </a:solidFill>
                <a:effectLst>
                  <a:outerShdw blurRad="38100" dist="38100" dir="2700000" algn="tl">
                    <a:srgbClr val="000000">
                      <a:alpha val="43137"/>
                    </a:srgbClr>
                  </a:outerShdw>
                </a:effectLst>
              </a:rPr>
              <a:t>Title of Work: </a:t>
            </a:r>
            <a:r>
              <a:rPr lang="en-US" sz="2400" b="1" i="1" dirty="0">
                <a:solidFill>
                  <a:schemeClr val="bg1"/>
                </a:solidFill>
                <a:effectLst>
                  <a:outerShdw blurRad="38100" dist="38100" dir="2700000" algn="tl">
                    <a:srgbClr val="000000">
                      <a:alpha val="43137"/>
                    </a:srgbClr>
                  </a:outerShdw>
                </a:effectLst>
              </a:rPr>
              <a:t>T </a:t>
            </a:r>
            <a:r>
              <a:rPr lang="en-US" sz="2400" b="1" i="1" dirty="0">
                <a:solidFill>
                  <a:srgbClr val="00B050"/>
                </a:solidFill>
                <a:effectLst>
                  <a:outerShdw blurRad="38100" dist="38100" dir="2700000" algn="tl">
                    <a:srgbClr val="000000">
                      <a:alpha val="43137"/>
                    </a:srgbClr>
                  </a:outerShdw>
                </a:effectLst>
              </a:rPr>
              <a:t>Eco</a:t>
            </a:r>
            <a:r>
              <a:rPr lang="en-US" sz="2400" b="1" i="1" dirty="0">
                <a:solidFill>
                  <a:schemeClr val="bg1"/>
                </a:solidFill>
                <a:effectLst>
                  <a:outerShdw blurRad="38100" dist="38100" dir="2700000" algn="tl">
                    <a:srgbClr val="000000">
                      <a:alpha val="43137"/>
                    </a:srgbClr>
                  </a:outerShdw>
                </a:effectLst>
              </a:rPr>
              <a:t> Cell</a:t>
            </a:r>
          </a:p>
          <a:p>
            <a:r>
              <a:rPr lang="en-US" sz="2400" b="1" i="1" dirty="0">
                <a:solidFill>
                  <a:schemeClr val="accent6">
                    <a:lumMod val="20000"/>
                    <a:lumOff val="80000"/>
                  </a:schemeClr>
                </a:solidFill>
                <a:effectLst>
                  <a:outerShdw blurRad="38100" dist="38100" dir="2700000" algn="tl">
                    <a:srgbClr val="000000">
                      <a:alpha val="43137"/>
                    </a:srgbClr>
                  </a:outerShdw>
                </a:effectLst>
              </a:rPr>
              <a:t>Ref. Number: 307P2008</a:t>
            </a:r>
          </a:p>
          <a:p>
            <a:r>
              <a:rPr lang="en-US" sz="2400" b="1" i="1" dirty="0">
                <a:solidFill>
                  <a:schemeClr val="accent6">
                    <a:lumMod val="20000"/>
                    <a:lumOff val="80000"/>
                  </a:schemeClr>
                </a:solidFill>
                <a:effectLst>
                  <a:outerShdw blurRad="38100" dist="38100" dir="2700000" algn="tl">
                    <a:srgbClr val="000000">
                      <a:alpha val="43137"/>
                    </a:srgbClr>
                  </a:outerShdw>
                </a:effectLst>
              </a:rPr>
              <a:t>Application Status: Final stage</a:t>
            </a:r>
            <a:endParaRPr lang="en-IN" sz="2400" b="1" i="1" dirty="0">
              <a:solidFill>
                <a:schemeClr val="accent6">
                  <a:lumMod val="20000"/>
                  <a:lumOff val="80000"/>
                </a:schemeClr>
              </a:solidFill>
              <a:effectLst>
                <a:outerShdw blurRad="38100" dist="38100" dir="2700000" algn="tl">
                  <a:srgbClr val="000000">
                    <a:alpha val="43137"/>
                  </a:srgbClr>
                </a:outerShdw>
              </a:effectLst>
            </a:endParaRPr>
          </a:p>
        </p:txBody>
      </p:sp>
      <p:sp>
        <p:nvSpPr>
          <p:cNvPr id="8" name="Arrow: Right 7">
            <a:extLst>
              <a:ext uri="{FF2B5EF4-FFF2-40B4-BE49-F238E27FC236}">
                <a16:creationId xmlns:a16="http://schemas.microsoft.com/office/drawing/2014/main" id="{E4C4F01B-E573-6383-9B24-AC9F3F494964}"/>
              </a:ext>
            </a:extLst>
          </p:cNvPr>
          <p:cNvSpPr/>
          <p:nvPr/>
        </p:nvSpPr>
        <p:spPr>
          <a:xfrm>
            <a:off x="145796" y="3600752"/>
            <a:ext cx="978408" cy="48463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9CFAAA1A-4C65-2326-95B5-24180C5B0040}"/>
              </a:ext>
            </a:extLst>
          </p:cNvPr>
          <p:cNvSpPr txBox="1"/>
          <p:nvPr/>
        </p:nvSpPr>
        <p:spPr>
          <a:xfrm>
            <a:off x="1164461" y="3058238"/>
            <a:ext cx="4189668" cy="1569660"/>
          </a:xfrm>
          <a:prstGeom prst="rect">
            <a:avLst/>
          </a:prstGeom>
          <a:solidFill>
            <a:schemeClr val="tx2">
              <a:lumMod val="50000"/>
            </a:schemeClr>
          </a:solidFill>
        </p:spPr>
        <p:txBody>
          <a:bodyPr wrap="square" rtlCol="0">
            <a:spAutoFit/>
          </a:bodyPr>
          <a:lstStyle/>
          <a:p>
            <a:r>
              <a:rPr lang="en-US" sz="2400" b="1" i="1" dirty="0">
                <a:solidFill>
                  <a:schemeClr val="accent6">
                    <a:lumMod val="20000"/>
                    <a:lumOff val="80000"/>
                  </a:schemeClr>
                </a:solidFill>
                <a:effectLst>
                  <a:outerShdw blurRad="38100" dist="38100" dir="2700000" algn="tl">
                    <a:srgbClr val="000000">
                      <a:alpha val="43137"/>
                    </a:srgbClr>
                  </a:outerShdw>
                </a:effectLst>
              </a:rPr>
              <a:t>Apply Date:  31/11/2021</a:t>
            </a:r>
          </a:p>
          <a:p>
            <a:r>
              <a:rPr lang="en-US" sz="2400" b="1" i="1" dirty="0">
                <a:solidFill>
                  <a:schemeClr val="accent6">
                    <a:lumMod val="20000"/>
                    <a:lumOff val="80000"/>
                  </a:schemeClr>
                </a:solidFill>
                <a:effectLst>
                  <a:outerShdw blurRad="38100" dist="38100" dir="2700000" algn="tl">
                    <a:srgbClr val="000000">
                      <a:alpha val="43137"/>
                    </a:srgbClr>
                  </a:outerShdw>
                </a:effectLst>
              </a:rPr>
              <a:t>Title of Work: </a:t>
            </a:r>
            <a:r>
              <a:rPr lang="en-US" sz="2400" b="1" i="1" dirty="0">
                <a:solidFill>
                  <a:srgbClr val="00B050"/>
                </a:solidFill>
                <a:effectLst>
                  <a:outerShdw blurRad="38100" dist="38100" dir="2700000" algn="tl">
                    <a:srgbClr val="000000">
                      <a:alpha val="43137"/>
                    </a:srgbClr>
                  </a:outerShdw>
                </a:effectLst>
              </a:rPr>
              <a:t>Nutrient</a:t>
            </a:r>
            <a:endParaRPr lang="en-US" sz="2400" b="1" i="1" dirty="0">
              <a:solidFill>
                <a:schemeClr val="bg1"/>
              </a:solidFill>
              <a:effectLst>
                <a:outerShdw blurRad="38100" dist="38100" dir="2700000" algn="tl">
                  <a:srgbClr val="000000">
                    <a:alpha val="43137"/>
                  </a:srgbClr>
                </a:outerShdw>
              </a:effectLst>
            </a:endParaRPr>
          </a:p>
          <a:p>
            <a:r>
              <a:rPr lang="en-US" sz="2400" b="1" i="1" dirty="0">
                <a:solidFill>
                  <a:schemeClr val="accent6">
                    <a:lumMod val="20000"/>
                    <a:lumOff val="80000"/>
                  </a:schemeClr>
                </a:solidFill>
                <a:effectLst>
                  <a:outerShdw blurRad="38100" dist="38100" dir="2700000" algn="tl">
                    <a:srgbClr val="000000">
                      <a:alpha val="43137"/>
                    </a:srgbClr>
                  </a:outerShdw>
                </a:effectLst>
              </a:rPr>
              <a:t>Ref. Number: 338P2106</a:t>
            </a:r>
          </a:p>
          <a:p>
            <a:r>
              <a:rPr lang="en-US" sz="2400" b="1" i="1" dirty="0">
                <a:solidFill>
                  <a:schemeClr val="accent6">
                    <a:lumMod val="20000"/>
                    <a:lumOff val="80000"/>
                  </a:schemeClr>
                </a:solidFill>
                <a:effectLst>
                  <a:outerShdw blurRad="38100" dist="38100" dir="2700000" algn="tl">
                    <a:srgbClr val="000000">
                      <a:alpha val="43137"/>
                    </a:srgbClr>
                  </a:outerShdw>
                </a:effectLst>
              </a:rPr>
              <a:t>Application Status: Final stage</a:t>
            </a:r>
            <a:endParaRPr lang="en-IN" sz="2400" b="1" i="1" dirty="0">
              <a:solidFill>
                <a:schemeClr val="accent6">
                  <a:lumMod val="20000"/>
                  <a:lumOff val="80000"/>
                </a:schemeClr>
              </a:solidFill>
              <a:effectLst>
                <a:outerShdw blurRad="38100" dist="38100" dir="2700000" algn="tl">
                  <a:srgbClr val="000000">
                    <a:alpha val="43137"/>
                  </a:srgbClr>
                </a:outerShdw>
              </a:effectLst>
            </a:endParaRPr>
          </a:p>
        </p:txBody>
      </p:sp>
      <p:sp>
        <p:nvSpPr>
          <p:cNvPr id="3" name="Arrow: Right 2">
            <a:extLst>
              <a:ext uri="{FF2B5EF4-FFF2-40B4-BE49-F238E27FC236}">
                <a16:creationId xmlns:a16="http://schemas.microsoft.com/office/drawing/2014/main" id="{8CC6DD12-CC81-17C6-B0FF-10F317F694AE}"/>
              </a:ext>
            </a:extLst>
          </p:cNvPr>
          <p:cNvSpPr/>
          <p:nvPr/>
        </p:nvSpPr>
        <p:spPr>
          <a:xfrm>
            <a:off x="103517" y="1623569"/>
            <a:ext cx="978408" cy="48463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DE9E5B3D-0A9F-7FC3-4D30-01CC734CBD55}"/>
              </a:ext>
            </a:extLst>
          </p:cNvPr>
          <p:cNvPicPr>
            <a:picLocks noChangeAspect="1"/>
          </p:cNvPicPr>
          <p:nvPr/>
        </p:nvPicPr>
        <p:blipFill>
          <a:blip r:embed="rId2"/>
          <a:stretch>
            <a:fillRect/>
          </a:stretch>
        </p:blipFill>
        <p:spPr>
          <a:xfrm>
            <a:off x="6196537" y="1029419"/>
            <a:ext cx="5891946" cy="5411638"/>
          </a:xfrm>
          <a:prstGeom prst="rect">
            <a:avLst/>
          </a:prstGeom>
        </p:spPr>
      </p:pic>
      <p:pic>
        <p:nvPicPr>
          <p:cNvPr id="9" name="Picture 8">
            <a:extLst>
              <a:ext uri="{FF2B5EF4-FFF2-40B4-BE49-F238E27FC236}">
                <a16:creationId xmlns:a16="http://schemas.microsoft.com/office/drawing/2014/main" id="{759F25BA-ABC6-2F36-2E0B-19372CEB2BFC}"/>
              </a:ext>
            </a:extLst>
          </p:cNvPr>
          <p:cNvPicPr>
            <a:picLocks noChangeAspect="1"/>
          </p:cNvPicPr>
          <p:nvPr/>
        </p:nvPicPr>
        <p:blipFill>
          <a:blip r:embed="rId3"/>
          <a:stretch>
            <a:fillRect/>
          </a:stretch>
        </p:blipFill>
        <p:spPr>
          <a:xfrm>
            <a:off x="11295218" y="11503"/>
            <a:ext cx="891031" cy="720502"/>
          </a:xfrm>
          <a:prstGeom prst="rect">
            <a:avLst/>
          </a:prstGeom>
        </p:spPr>
      </p:pic>
      <p:sp>
        <p:nvSpPr>
          <p:cNvPr id="4" name="TextBox 3">
            <a:extLst>
              <a:ext uri="{FF2B5EF4-FFF2-40B4-BE49-F238E27FC236}">
                <a16:creationId xmlns:a16="http://schemas.microsoft.com/office/drawing/2014/main" id="{A95915F0-2776-2BA5-EAF9-FE13935A1484}"/>
              </a:ext>
            </a:extLst>
          </p:cNvPr>
          <p:cNvSpPr txBox="1"/>
          <p:nvPr/>
        </p:nvSpPr>
        <p:spPr>
          <a:xfrm>
            <a:off x="1124204" y="5015643"/>
            <a:ext cx="4189668" cy="1569660"/>
          </a:xfrm>
          <a:prstGeom prst="rect">
            <a:avLst/>
          </a:prstGeom>
          <a:solidFill>
            <a:schemeClr val="tx2">
              <a:lumMod val="50000"/>
            </a:schemeClr>
          </a:solidFill>
        </p:spPr>
        <p:txBody>
          <a:bodyPr wrap="square" rtlCol="0">
            <a:spAutoFit/>
          </a:bodyPr>
          <a:lstStyle/>
          <a:p>
            <a:r>
              <a:rPr lang="en-US" sz="2400" b="1" i="1" dirty="0">
                <a:solidFill>
                  <a:schemeClr val="accent6">
                    <a:lumMod val="20000"/>
                    <a:lumOff val="80000"/>
                  </a:schemeClr>
                </a:solidFill>
                <a:effectLst>
                  <a:outerShdw blurRad="38100" dist="38100" dir="2700000" algn="tl">
                    <a:srgbClr val="000000">
                      <a:alpha val="43137"/>
                    </a:srgbClr>
                  </a:outerShdw>
                </a:effectLst>
              </a:rPr>
              <a:t>Apply Date:  28/08/2025</a:t>
            </a:r>
          </a:p>
          <a:p>
            <a:r>
              <a:rPr lang="en-US" sz="2400" b="1" i="1" dirty="0">
                <a:solidFill>
                  <a:schemeClr val="accent6">
                    <a:lumMod val="20000"/>
                    <a:lumOff val="80000"/>
                  </a:schemeClr>
                </a:solidFill>
                <a:effectLst>
                  <a:outerShdw blurRad="38100" dist="38100" dir="2700000" algn="tl">
                    <a:srgbClr val="000000">
                      <a:alpha val="43137"/>
                    </a:srgbClr>
                  </a:outerShdw>
                </a:effectLst>
              </a:rPr>
              <a:t>Title of Work: </a:t>
            </a:r>
            <a:r>
              <a:rPr lang="en-US" sz="2400" b="1" i="1" dirty="0">
                <a:solidFill>
                  <a:srgbClr val="00B050"/>
                </a:solidFill>
                <a:effectLst>
                  <a:outerShdw blurRad="38100" dist="38100" dir="2700000" algn="tl">
                    <a:srgbClr val="000000">
                      <a:alpha val="43137"/>
                    </a:srgbClr>
                  </a:outerShdw>
                </a:effectLst>
              </a:rPr>
              <a:t>Ethanol Production process</a:t>
            </a:r>
            <a:endParaRPr lang="en-US" sz="2400" b="1" i="1" dirty="0">
              <a:solidFill>
                <a:schemeClr val="accent6">
                  <a:lumMod val="20000"/>
                  <a:lumOff val="80000"/>
                </a:schemeClr>
              </a:solidFill>
              <a:effectLst>
                <a:outerShdw blurRad="38100" dist="38100" dir="2700000" algn="tl">
                  <a:srgbClr val="000000">
                    <a:alpha val="43137"/>
                  </a:srgbClr>
                </a:outerShdw>
              </a:effectLst>
            </a:endParaRPr>
          </a:p>
          <a:p>
            <a:r>
              <a:rPr lang="en-US" sz="2400" b="1" i="1" dirty="0">
                <a:solidFill>
                  <a:schemeClr val="accent6">
                    <a:lumMod val="20000"/>
                    <a:lumOff val="80000"/>
                  </a:schemeClr>
                </a:solidFill>
                <a:effectLst>
                  <a:outerShdw blurRad="38100" dist="38100" dir="2700000" algn="tl">
                    <a:srgbClr val="000000">
                      <a:alpha val="43137"/>
                    </a:srgbClr>
                  </a:outerShdw>
                </a:effectLst>
              </a:rPr>
              <a:t>Application Status: First stage</a:t>
            </a:r>
            <a:endParaRPr lang="en-IN" sz="2400" b="1" i="1" dirty="0">
              <a:solidFill>
                <a:schemeClr val="accent6">
                  <a:lumMod val="20000"/>
                  <a:lumOff val="80000"/>
                </a:schemeClr>
              </a:solidFill>
              <a:effectLst>
                <a:outerShdw blurRad="38100" dist="38100" dir="2700000" algn="tl">
                  <a:srgbClr val="000000">
                    <a:alpha val="43137"/>
                  </a:srgbClr>
                </a:outerShdw>
              </a:effectLst>
            </a:endParaRPr>
          </a:p>
        </p:txBody>
      </p:sp>
      <p:sp>
        <p:nvSpPr>
          <p:cNvPr id="10" name="Arrow: Right 9">
            <a:extLst>
              <a:ext uri="{FF2B5EF4-FFF2-40B4-BE49-F238E27FC236}">
                <a16:creationId xmlns:a16="http://schemas.microsoft.com/office/drawing/2014/main" id="{A0E931B4-F752-7280-C2E6-9CF79C336993}"/>
              </a:ext>
            </a:extLst>
          </p:cNvPr>
          <p:cNvSpPr/>
          <p:nvPr/>
        </p:nvSpPr>
        <p:spPr>
          <a:xfrm>
            <a:off x="103517" y="5500275"/>
            <a:ext cx="978408" cy="48463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67639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17D016-7B56-28E6-F8B6-F57DB8283832}"/>
              </a:ext>
            </a:extLst>
          </p:cNvPr>
          <p:cNvSpPr txBox="1"/>
          <p:nvPr/>
        </p:nvSpPr>
        <p:spPr>
          <a:xfrm>
            <a:off x="0" y="1114"/>
            <a:ext cx="12192000" cy="707886"/>
          </a:xfrm>
          <a:prstGeom prst="rect">
            <a:avLst/>
          </a:prstGeom>
          <a:solidFill>
            <a:srgbClr val="99FF66"/>
          </a:solidFill>
        </p:spPr>
        <p:txBody>
          <a:bodyPr wrap="square" rtlCol="0">
            <a:spAutoFit/>
          </a:bodyPr>
          <a:lstStyle/>
          <a:p>
            <a:r>
              <a:rPr lang="en-US" sz="4000" dirty="0">
                <a:solidFill>
                  <a:schemeClr val="bg1"/>
                </a:solidFill>
              </a:rPr>
              <a:t>                                  </a:t>
            </a:r>
            <a:r>
              <a:rPr lang="en-US" sz="4000" b="1" dirty="0">
                <a:solidFill>
                  <a:schemeClr val="bg1"/>
                </a:solidFill>
              </a:rPr>
              <a:t>Impact</a:t>
            </a:r>
            <a:endParaRPr lang="en-IN" sz="4000" b="1" dirty="0">
              <a:solidFill>
                <a:schemeClr val="bg1"/>
              </a:solidFill>
            </a:endParaRPr>
          </a:p>
        </p:txBody>
      </p:sp>
      <p:sp>
        <p:nvSpPr>
          <p:cNvPr id="3" name="TextBox 2">
            <a:extLst>
              <a:ext uri="{FF2B5EF4-FFF2-40B4-BE49-F238E27FC236}">
                <a16:creationId xmlns:a16="http://schemas.microsoft.com/office/drawing/2014/main" id="{E4A9344D-3C75-9BDD-9ED5-79EA3DEE70A3}"/>
              </a:ext>
            </a:extLst>
          </p:cNvPr>
          <p:cNvSpPr txBox="1"/>
          <p:nvPr/>
        </p:nvSpPr>
        <p:spPr>
          <a:xfrm>
            <a:off x="245939" y="882868"/>
            <a:ext cx="3219920" cy="461665"/>
          </a:xfrm>
          <a:prstGeom prst="rect">
            <a:avLst/>
          </a:prstGeom>
          <a:noFill/>
        </p:spPr>
        <p:txBody>
          <a:bodyPr wrap="none" rtlCol="0">
            <a:spAutoFit/>
          </a:bodyPr>
          <a:lstStyle/>
          <a:p>
            <a:r>
              <a:rPr lang="en-US" sz="2400" b="1" u="sng" dirty="0">
                <a:solidFill>
                  <a:srgbClr val="00B050"/>
                </a:solidFill>
                <a:effectLst>
                  <a:outerShdw blurRad="38100" dist="38100" dir="2700000" algn="tl">
                    <a:srgbClr val="000000">
                      <a:alpha val="43137"/>
                    </a:srgbClr>
                  </a:outerShdw>
                </a:effectLst>
              </a:rPr>
              <a:t>Environmental Impact</a:t>
            </a:r>
            <a:endParaRPr lang="en-IN" sz="2400" b="1" u="sng" dirty="0">
              <a:solidFill>
                <a:srgbClr val="00B050"/>
              </a:solidFill>
              <a:effectLst>
                <a:outerShdw blurRad="38100" dist="38100" dir="2700000" algn="tl">
                  <a:srgbClr val="000000">
                    <a:alpha val="43137"/>
                  </a:srgbClr>
                </a:outerShdw>
              </a:effectLst>
            </a:endParaRPr>
          </a:p>
        </p:txBody>
      </p:sp>
      <p:cxnSp>
        <p:nvCxnSpPr>
          <p:cNvPr id="4" name="Straight Connector 3">
            <a:extLst>
              <a:ext uri="{FF2B5EF4-FFF2-40B4-BE49-F238E27FC236}">
                <a16:creationId xmlns:a16="http://schemas.microsoft.com/office/drawing/2014/main" id="{8C1A69EA-BBDB-0A28-337B-838B05F97106}"/>
              </a:ext>
            </a:extLst>
          </p:cNvPr>
          <p:cNvCxnSpPr>
            <a:cxnSpLocks/>
          </p:cNvCxnSpPr>
          <p:nvPr/>
        </p:nvCxnSpPr>
        <p:spPr>
          <a:xfrm>
            <a:off x="3869281" y="720502"/>
            <a:ext cx="46866" cy="6137498"/>
          </a:xfrm>
          <a:prstGeom prst="line">
            <a:avLst/>
          </a:prstGeom>
          <a:ln>
            <a:solidFill>
              <a:schemeClr val="tx1">
                <a:lumMod val="85000"/>
              </a:schemeClr>
            </a:solidFill>
          </a:ln>
        </p:spPr>
        <p:style>
          <a:lnRef idx="2">
            <a:schemeClr val="accent3"/>
          </a:lnRef>
          <a:fillRef idx="0">
            <a:schemeClr val="accent3"/>
          </a:fillRef>
          <a:effectRef idx="1">
            <a:schemeClr val="accent3"/>
          </a:effectRef>
          <a:fontRef idx="minor">
            <a:schemeClr val="tx1"/>
          </a:fontRef>
        </p:style>
      </p:cxnSp>
      <p:cxnSp>
        <p:nvCxnSpPr>
          <p:cNvPr id="6" name="Straight Connector 5">
            <a:extLst>
              <a:ext uri="{FF2B5EF4-FFF2-40B4-BE49-F238E27FC236}">
                <a16:creationId xmlns:a16="http://schemas.microsoft.com/office/drawing/2014/main" id="{544B1196-C8F9-4624-02AA-2401DAA6082E}"/>
              </a:ext>
            </a:extLst>
          </p:cNvPr>
          <p:cNvCxnSpPr>
            <a:cxnSpLocks/>
          </p:cNvCxnSpPr>
          <p:nvPr/>
        </p:nvCxnSpPr>
        <p:spPr>
          <a:xfrm>
            <a:off x="8007210" y="707886"/>
            <a:ext cx="46866" cy="6137498"/>
          </a:xfrm>
          <a:prstGeom prst="line">
            <a:avLst/>
          </a:prstGeom>
          <a:ln>
            <a:solidFill>
              <a:schemeClr val="tx1">
                <a:lumMod val="85000"/>
              </a:schemeClr>
            </a:solidFill>
          </a:ln>
        </p:spPr>
        <p:style>
          <a:lnRef idx="2">
            <a:schemeClr val="accent3"/>
          </a:lnRef>
          <a:fillRef idx="0">
            <a:schemeClr val="accent3"/>
          </a:fillRef>
          <a:effectRef idx="1">
            <a:schemeClr val="accent3"/>
          </a:effectRef>
          <a:fontRef idx="minor">
            <a:schemeClr val="tx1"/>
          </a:fontRef>
        </p:style>
      </p:cxnSp>
      <p:sp>
        <p:nvSpPr>
          <p:cNvPr id="9" name="Oval 8">
            <a:extLst>
              <a:ext uri="{FF2B5EF4-FFF2-40B4-BE49-F238E27FC236}">
                <a16:creationId xmlns:a16="http://schemas.microsoft.com/office/drawing/2014/main" id="{B7AE3492-603F-A957-32D6-37E9B5C4B3F5}"/>
              </a:ext>
            </a:extLst>
          </p:cNvPr>
          <p:cNvSpPr/>
          <p:nvPr/>
        </p:nvSpPr>
        <p:spPr>
          <a:xfrm>
            <a:off x="2465543" y="3233480"/>
            <a:ext cx="1202027" cy="1133610"/>
          </a:xfrm>
          <a:prstGeom prst="ellipse">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b="1" i="1" dirty="0">
              <a:solidFill>
                <a:schemeClr val="bg1"/>
              </a:solidFill>
              <a:effectLst>
                <a:outerShdw blurRad="38100" dist="38100" dir="2700000" algn="tl">
                  <a:srgbClr val="000000">
                    <a:alpha val="43137"/>
                  </a:srgbClr>
                </a:outerShdw>
              </a:effectLst>
              <a:latin typeface="SamsungOne 400c"/>
            </a:endParaRPr>
          </a:p>
        </p:txBody>
      </p:sp>
      <p:sp>
        <p:nvSpPr>
          <p:cNvPr id="10" name="Oval 9">
            <a:extLst>
              <a:ext uri="{FF2B5EF4-FFF2-40B4-BE49-F238E27FC236}">
                <a16:creationId xmlns:a16="http://schemas.microsoft.com/office/drawing/2014/main" id="{09B845A8-87EB-C56B-D5B0-A83B3B081990}"/>
              </a:ext>
            </a:extLst>
          </p:cNvPr>
          <p:cNvSpPr/>
          <p:nvPr/>
        </p:nvSpPr>
        <p:spPr>
          <a:xfrm>
            <a:off x="245939" y="1810207"/>
            <a:ext cx="1202027" cy="1133610"/>
          </a:xfrm>
          <a:prstGeom prst="ellipse">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bg1"/>
                </a:solidFill>
                <a:effectLst>
                  <a:outerShdw blurRad="38100" dist="38100" dir="2700000" algn="tl">
                    <a:srgbClr val="000000">
                      <a:alpha val="43137"/>
                    </a:srgbClr>
                  </a:outerShdw>
                </a:effectLst>
                <a:latin typeface="SamsungOne 400c"/>
              </a:rPr>
              <a:t>40%</a:t>
            </a:r>
            <a:endParaRPr lang="en-IN" sz="2800" b="1" i="1" dirty="0">
              <a:solidFill>
                <a:schemeClr val="bg1"/>
              </a:solidFill>
              <a:effectLst>
                <a:outerShdw blurRad="38100" dist="38100" dir="2700000" algn="tl">
                  <a:srgbClr val="000000">
                    <a:alpha val="43137"/>
                  </a:srgbClr>
                </a:outerShdw>
              </a:effectLst>
              <a:latin typeface="SamsungOne 400c"/>
            </a:endParaRPr>
          </a:p>
        </p:txBody>
      </p:sp>
      <p:sp>
        <p:nvSpPr>
          <p:cNvPr id="11" name="Oval 10">
            <a:extLst>
              <a:ext uri="{FF2B5EF4-FFF2-40B4-BE49-F238E27FC236}">
                <a16:creationId xmlns:a16="http://schemas.microsoft.com/office/drawing/2014/main" id="{C7068796-E629-F1F8-D57C-9A5B016DAF76}"/>
              </a:ext>
            </a:extLst>
          </p:cNvPr>
          <p:cNvSpPr/>
          <p:nvPr/>
        </p:nvSpPr>
        <p:spPr>
          <a:xfrm>
            <a:off x="235247" y="4989587"/>
            <a:ext cx="1202027" cy="1133610"/>
          </a:xfrm>
          <a:prstGeom prst="ellipse">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bg1"/>
                </a:solidFill>
                <a:effectLst>
                  <a:outerShdw blurRad="38100" dist="38100" dir="2700000" algn="tl">
                    <a:srgbClr val="000000">
                      <a:alpha val="43137"/>
                    </a:srgbClr>
                  </a:outerShdw>
                </a:effectLst>
                <a:latin typeface="SamsungOne 400c"/>
              </a:rPr>
              <a:t>70%</a:t>
            </a:r>
            <a:endParaRPr lang="en-IN" sz="2800" b="1" i="1" dirty="0">
              <a:solidFill>
                <a:schemeClr val="bg1"/>
              </a:solidFill>
              <a:effectLst>
                <a:outerShdw blurRad="38100" dist="38100" dir="2700000" algn="tl">
                  <a:srgbClr val="000000">
                    <a:alpha val="43137"/>
                  </a:srgbClr>
                </a:outerShdw>
              </a:effectLst>
              <a:latin typeface="SamsungOne 400c"/>
            </a:endParaRPr>
          </a:p>
        </p:txBody>
      </p:sp>
      <p:cxnSp>
        <p:nvCxnSpPr>
          <p:cNvPr id="12" name="Straight Connector 11">
            <a:extLst>
              <a:ext uri="{FF2B5EF4-FFF2-40B4-BE49-F238E27FC236}">
                <a16:creationId xmlns:a16="http://schemas.microsoft.com/office/drawing/2014/main" id="{0497E2C3-B565-8B5B-E9DE-7D100CBF6362}"/>
              </a:ext>
            </a:extLst>
          </p:cNvPr>
          <p:cNvCxnSpPr>
            <a:cxnSpLocks/>
            <a:stCxn id="10" idx="6"/>
            <a:endCxn id="9" idx="1"/>
          </p:cNvCxnSpPr>
          <p:nvPr/>
        </p:nvCxnSpPr>
        <p:spPr>
          <a:xfrm>
            <a:off x="1447966" y="2377012"/>
            <a:ext cx="1193610" cy="1022481"/>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pic>
        <p:nvPicPr>
          <p:cNvPr id="15" name="Picture 14">
            <a:extLst>
              <a:ext uri="{FF2B5EF4-FFF2-40B4-BE49-F238E27FC236}">
                <a16:creationId xmlns:a16="http://schemas.microsoft.com/office/drawing/2014/main" id="{4C067830-970C-38F3-4944-524F4D7DE2A5}"/>
              </a:ext>
            </a:extLst>
          </p:cNvPr>
          <p:cNvPicPr>
            <a:picLocks noChangeAspect="1"/>
          </p:cNvPicPr>
          <p:nvPr/>
        </p:nvPicPr>
        <p:blipFill>
          <a:blip r:embed="rId2"/>
          <a:stretch>
            <a:fillRect/>
          </a:stretch>
        </p:blipFill>
        <p:spPr>
          <a:xfrm>
            <a:off x="498701" y="5211357"/>
            <a:ext cx="696501" cy="690069"/>
          </a:xfrm>
          <a:prstGeom prst="rect">
            <a:avLst/>
          </a:prstGeom>
        </p:spPr>
      </p:pic>
      <p:sp>
        <p:nvSpPr>
          <p:cNvPr id="16" name="TextBox 15">
            <a:extLst>
              <a:ext uri="{FF2B5EF4-FFF2-40B4-BE49-F238E27FC236}">
                <a16:creationId xmlns:a16="http://schemas.microsoft.com/office/drawing/2014/main" id="{D3BE8C6C-D1B0-B32F-B9CF-4A691B758FA8}"/>
              </a:ext>
            </a:extLst>
          </p:cNvPr>
          <p:cNvSpPr txBox="1"/>
          <p:nvPr/>
        </p:nvSpPr>
        <p:spPr>
          <a:xfrm>
            <a:off x="245939" y="6160301"/>
            <a:ext cx="1283044" cy="369332"/>
          </a:xfrm>
          <a:prstGeom prst="rect">
            <a:avLst/>
          </a:prstGeom>
          <a:noFill/>
        </p:spPr>
        <p:txBody>
          <a:bodyPr wrap="none" rtlCol="0">
            <a:spAutoFit/>
          </a:bodyPr>
          <a:lstStyle/>
          <a:p>
            <a:r>
              <a:rPr lang="en-US" b="1" dirty="0">
                <a:solidFill>
                  <a:srgbClr val="00B050"/>
                </a:solidFill>
                <a:effectLst>
                  <a:outerShdw blurRad="38100" dist="38100" dir="2700000" algn="tl">
                    <a:srgbClr val="000000">
                      <a:alpha val="43137"/>
                    </a:srgbClr>
                  </a:outerShdw>
                </a:effectLst>
              </a:rPr>
              <a:t>Save Water</a:t>
            </a:r>
            <a:endParaRPr lang="en-IN" b="1" dirty="0">
              <a:solidFill>
                <a:srgbClr val="00B050"/>
              </a:solidFill>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C7C37F00-187C-000A-098A-5C51882A4E47}"/>
              </a:ext>
            </a:extLst>
          </p:cNvPr>
          <p:cNvSpPr txBox="1"/>
          <p:nvPr/>
        </p:nvSpPr>
        <p:spPr>
          <a:xfrm>
            <a:off x="-16189" y="2914628"/>
            <a:ext cx="2130007" cy="369332"/>
          </a:xfrm>
          <a:prstGeom prst="rect">
            <a:avLst/>
          </a:prstGeom>
          <a:noFill/>
        </p:spPr>
        <p:txBody>
          <a:bodyPr wrap="none" rtlCol="0">
            <a:spAutoFit/>
          </a:bodyPr>
          <a:lstStyle/>
          <a:p>
            <a:r>
              <a:rPr lang="en-US" b="1" dirty="0">
                <a:solidFill>
                  <a:srgbClr val="00B050"/>
                </a:solidFill>
                <a:effectLst>
                  <a:outerShdw blurRad="38100" dist="38100" dir="2700000" algn="tl">
                    <a:srgbClr val="000000">
                      <a:alpha val="43137"/>
                    </a:srgbClr>
                  </a:outerShdw>
                </a:effectLst>
              </a:rPr>
              <a:t>Reduce Air Pollution</a:t>
            </a:r>
            <a:endParaRPr lang="en-IN" b="1" dirty="0">
              <a:solidFill>
                <a:srgbClr val="00B050"/>
              </a:solidFill>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372E7C75-5267-8355-2023-BF153954E982}"/>
              </a:ext>
            </a:extLst>
          </p:cNvPr>
          <p:cNvCxnSpPr>
            <a:cxnSpLocks/>
            <a:stCxn id="11" idx="6"/>
            <a:endCxn id="9" idx="3"/>
          </p:cNvCxnSpPr>
          <p:nvPr/>
        </p:nvCxnSpPr>
        <p:spPr>
          <a:xfrm flipV="1">
            <a:off x="1437274" y="4201077"/>
            <a:ext cx="1204302" cy="1355315"/>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pic>
        <p:nvPicPr>
          <p:cNvPr id="22" name="Picture 21">
            <a:extLst>
              <a:ext uri="{FF2B5EF4-FFF2-40B4-BE49-F238E27FC236}">
                <a16:creationId xmlns:a16="http://schemas.microsoft.com/office/drawing/2014/main" id="{AC047898-8052-33EE-9644-0F4FDE3E2F04}"/>
              </a:ext>
            </a:extLst>
          </p:cNvPr>
          <p:cNvPicPr>
            <a:picLocks noChangeAspect="1"/>
          </p:cNvPicPr>
          <p:nvPr/>
        </p:nvPicPr>
        <p:blipFill>
          <a:blip r:embed="rId3"/>
          <a:stretch>
            <a:fillRect/>
          </a:stretch>
        </p:blipFill>
        <p:spPr>
          <a:xfrm>
            <a:off x="2666609" y="3437045"/>
            <a:ext cx="588819" cy="763208"/>
          </a:xfrm>
          <a:prstGeom prst="rect">
            <a:avLst/>
          </a:prstGeom>
        </p:spPr>
      </p:pic>
      <p:sp>
        <p:nvSpPr>
          <p:cNvPr id="23" name="Arrow: Down 22">
            <a:extLst>
              <a:ext uri="{FF2B5EF4-FFF2-40B4-BE49-F238E27FC236}">
                <a16:creationId xmlns:a16="http://schemas.microsoft.com/office/drawing/2014/main" id="{96533ADE-91EF-2A08-8D4B-E7E094F369E9}"/>
              </a:ext>
            </a:extLst>
          </p:cNvPr>
          <p:cNvSpPr/>
          <p:nvPr/>
        </p:nvSpPr>
        <p:spPr>
          <a:xfrm>
            <a:off x="3295243" y="3624519"/>
            <a:ext cx="253488" cy="465983"/>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D8D7D7FC-9703-7EA0-42DD-F9C48884D08C}"/>
              </a:ext>
            </a:extLst>
          </p:cNvPr>
          <p:cNvSpPr txBox="1"/>
          <p:nvPr/>
        </p:nvSpPr>
        <p:spPr>
          <a:xfrm>
            <a:off x="2418632" y="4396220"/>
            <a:ext cx="1282531" cy="646331"/>
          </a:xfrm>
          <a:prstGeom prst="rect">
            <a:avLst/>
          </a:prstGeom>
          <a:noFill/>
        </p:spPr>
        <p:txBody>
          <a:bodyPr wrap="none" rtlCol="0">
            <a:spAutoFit/>
          </a:bodyPr>
          <a:lstStyle/>
          <a:p>
            <a:r>
              <a:rPr lang="en-US" b="1" dirty="0">
                <a:solidFill>
                  <a:srgbClr val="00B050"/>
                </a:solidFill>
                <a:effectLst>
                  <a:outerShdw blurRad="38100" dist="38100" dir="2700000" algn="tl">
                    <a:srgbClr val="000000">
                      <a:alpha val="43137"/>
                    </a:srgbClr>
                  </a:outerShdw>
                </a:effectLst>
              </a:rPr>
              <a:t>Reduce Soil</a:t>
            </a:r>
          </a:p>
          <a:p>
            <a:r>
              <a:rPr lang="en-US" b="1" dirty="0">
                <a:solidFill>
                  <a:srgbClr val="00B050"/>
                </a:solidFill>
                <a:effectLst>
                  <a:outerShdw blurRad="38100" dist="38100" dir="2700000" algn="tl">
                    <a:srgbClr val="000000">
                      <a:alpha val="43137"/>
                    </a:srgbClr>
                  </a:outerShdw>
                </a:effectLst>
              </a:rPr>
              <a:t>   Pollution</a:t>
            </a:r>
            <a:endParaRPr lang="en-IN" b="1" dirty="0">
              <a:solidFill>
                <a:srgbClr val="00B050"/>
              </a:solidFill>
              <a:effectLst>
                <a:outerShdw blurRad="38100" dist="38100" dir="2700000" algn="tl">
                  <a:srgbClr val="000000">
                    <a:alpha val="43137"/>
                  </a:srgbClr>
                </a:outerShdw>
              </a:effectLst>
            </a:endParaRPr>
          </a:p>
        </p:txBody>
      </p:sp>
      <p:sp>
        <p:nvSpPr>
          <p:cNvPr id="26" name="TextBox 25">
            <a:extLst>
              <a:ext uri="{FF2B5EF4-FFF2-40B4-BE49-F238E27FC236}">
                <a16:creationId xmlns:a16="http://schemas.microsoft.com/office/drawing/2014/main" id="{8EBBD1C1-3C8F-B163-8426-2784674D0358}"/>
              </a:ext>
            </a:extLst>
          </p:cNvPr>
          <p:cNvSpPr txBox="1"/>
          <p:nvPr/>
        </p:nvSpPr>
        <p:spPr>
          <a:xfrm>
            <a:off x="3916147" y="882868"/>
            <a:ext cx="1880643" cy="461665"/>
          </a:xfrm>
          <a:prstGeom prst="rect">
            <a:avLst/>
          </a:prstGeom>
          <a:noFill/>
        </p:spPr>
        <p:txBody>
          <a:bodyPr wrap="none" rtlCol="0">
            <a:spAutoFit/>
          </a:bodyPr>
          <a:lstStyle/>
          <a:p>
            <a:r>
              <a:rPr lang="en-US" sz="2400" b="1" u="sng" dirty="0">
                <a:solidFill>
                  <a:srgbClr val="00B0F0"/>
                </a:solidFill>
                <a:effectLst>
                  <a:outerShdw blurRad="38100" dist="38100" dir="2700000" algn="tl">
                    <a:srgbClr val="000000">
                      <a:alpha val="43137"/>
                    </a:srgbClr>
                  </a:outerShdw>
                </a:effectLst>
              </a:rPr>
              <a:t>Social Impact</a:t>
            </a:r>
            <a:endParaRPr lang="en-IN" sz="2400" b="1" u="sng" dirty="0">
              <a:solidFill>
                <a:srgbClr val="00B0F0"/>
              </a:solidFill>
              <a:effectLst>
                <a:outerShdw blurRad="38100" dist="38100" dir="2700000" algn="tl">
                  <a:srgbClr val="000000">
                    <a:alpha val="43137"/>
                  </a:srgbClr>
                </a:outerShdw>
              </a:effectLst>
            </a:endParaRPr>
          </a:p>
        </p:txBody>
      </p:sp>
      <p:sp>
        <p:nvSpPr>
          <p:cNvPr id="27" name="Oval 26">
            <a:extLst>
              <a:ext uri="{FF2B5EF4-FFF2-40B4-BE49-F238E27FC236}">
                <a16:creationId xmlns:a16="http://schemas.microsoft.com/office/drawing/2014/main" id="{CFE60662-B4C8-A4C5-0567-4BE4409A19DC}"/>
              </a:ext>
            </a:extLst>
          </p:cNvPr>
          <p:cNvSpPr/>
          <p:nvPr/>
        </p:nvSpPr>
        <p:spPr>
          <a:xfrm>
            <a:off x="6600109" y="1810207"/>
            <a:ext cx="1202027" cy="1133610"/>
          </a:xfrm>
          <a:prstGeom prst="ellipse">
            <a:avLst/>
          </a:pr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b="1" i="1" dirty="0">
              <a:solidFill>
                <a:schemeClr val="bg1"/>
              </a:solidFill>
              <a:effectLst>
                <a:outerShdw blurRad="38100" dist="38100" dir="2700000" algn="tl">
                  <a:srgbClr val="000000">
                    <a:alpha val="43137"/>
                  </a:srgbClr>
                </a:outerShdw>
              </a:effectLst>
              <a:latin typeface="SamsungOne 400c"/>
            </a:endParaRPr>
          </a:p>
        </p:txBody>
      </p:sp>
      <p:sp>
        <p:nvSpPr>
          <p:cNvPr id="28" name="Oval 27">
            <a:extLst>
              <a:ext uri="{FF2B5EF4-FFF2-40B4-BE49-F238E27FC236}">
                <a16:creationId xmlns:a16="http://schemas.microsoft.com/office/drawing/2014/main" id="{73C177C6-125F-C3C5-2C3C-525C599DDD64}"/>
              </a:ext>
            </a:extLst>
          </p:cNvPr>
          <p:cNvSpPr/>
          <p:nvPr/>
        </p:nvSpPr>
        <p:spPr>
          <a:xfrm>
            <a:off x="4105731" y="3262610"/>
            <a:ext cx="1202027" cy="1133610"/>
          </a:xfrm>
          <a:prstGeom prst="ellipse">
            <a:avLst/>
          </a:pr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b="1" i="1" dirty="0">
              <a:solidFill>
                <a:schemeClr val="bg1"/>
              </a:solidFill>
              <a:effectLst>
                <a:outerShdw blurRad="38100" dist="38100" dir="2700000" algn="tl">
                  <a:srgbClr val="000000">
                    <a:alpha val="43137"/>
                  </a:srgbClr>
                </a:outerShdw>
              </a:effectLst>
              <a:latin typeface="SamsungOne 400c"/>
            </a:endParaRPr>
          </a:p>
        </p:txBody>
      </p:sp>
      <p:sp>
        <p:nvSpPr>
          <p:cNvPr id="29" name="Oval 28">
            <a:extLst>
              <a:ext uri="{FF2B5EF4-FFF2-40B4-BE49-F238E27FC236}">
                <a16:creationId xmlns:a16="http://schemas.microsoft.com/office/drawing/2014/main" id="{B575CECF-15EA-BFFB-E208-0D6602124B5E}"/>
              </a:ext>
            </a:extLst>
          </p:cNvPr>
          <p:cNvSpPr/>
          <p:nvPr/>
        </p:nvSpPr>
        <p:spPr>
          <a:xfrm>
            <a:off x="6600108" y="4989586"/>
            <a:ext cx="1202027" cy="1133610"/>
          </a:xfrm>
          <a:prstGeom prst="ellipse">
            <a:avLst/>
          </a:pr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b="1" i="1" dirty="0">
              <a:solidFill>
                <a:schemeClr val="bg1"/>
              </a:solidFill>
              <a:effectLst>
                <a:outerShdw blurRad="38100" dist="38100" dir="2700000" algn="tl">
                  <a:srgbClr val="000000">
                    <a:alpha val="43137"/>
                  </a:srgbClr>
                </a:outerShdw>
              </a:effectLst>
              <a:latin typeface="SamsungOne 400c"/>
            </a:endParaRPr>
          </a:p>
        </p:txBody>
      </p:sp>
      <p:sp>
        <p:nvSpPr>
          <p:cNvPr id="30" name="Oval 29">
            <a:extLst>
              <a:ext uri="{FF2B5EF4-FFF2-40B4-BE49-F238E27FC236}">
                <a16:creationId xmlns:a16="http://schemas.microsoft.com/office/drawing/2014/main" id="{61B001F2-959B-1EBD-7762-6408EC8FB12E}"/>
              </a:ext>
            </a:extLst>
          </p:cNvPr>
          <p:cNvSpPr/>
          <p:nvPr/>
        </p:nvSpPr>
        <p:spPr>
          <a:xfrm>
            <a:off x="8158793" y="1810207"/>
            <a:ext cx="1202027" cy="113361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b="1" i="1" dirty="0">
              <a:solidFill>
                <a:schemeClr val="bg1"/>
              </a:solidFill>
              <a:effectLst>
                <a:outerShdw blurRad="38100" dist="38100" dir="2700000" algn="tl">
                  <a:srgbClr val="000000">
                    <a:alpha val="43137"/>
                  </a:srgbClr>
                </a:outerShdw>
              </a:effectLst>
              <a:latin typeface="SamsungOne 400c"/>
            </a:endParaRPr>
          </a:p>
        </p:txBody>
      </p:sp>
      <p:sp>
        <p:nvSpPr>
          <p:cNvPr id="31" name="Oval 30">
            <a:extLst>
              <a:ext uri="{FF2B5EF4-FFF2-40B4-BE49-F238E27FC236}">
                <a16:creationId xmlns:a16="http://schemas.microsoft.com/office/drawing/2014/main" id="{6D34D487-40CF-A813-CDA7-3F996DE7D970}"/>
              </a:ext>
            </a:extLst>
          </p:cNvPr>
          <p:cNvSpPr/>
          <p:nvPr/>
        </p:nvSpPr>
        <p:spPr>
          <a:xfrm>
            <a:off x="10505319" y="3258128"/>
            <a:ext cx="1202027" cy="113361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bg1"/>
                </a:solidFill>
                <a:effectLst>
                  <a:outerShdw blurRad="38100" dist="38100" dir="2700000" algn="tl">
                    <a:srgbClr val="000000">
                      <a:alpha val="43137"/>
                    </a:srgbClr>
                  </a:outerShdw>
                </a:effectLst>
                <a:latin typeface="SamsungOne 400c"/>
              </a:rPr>
              <a:t>80%</a:t>
            </a:r>
            <a:endParaRPr lang="en-IN" sz="2800" b="1" i="1" dirty="0">
              <a:solidFill>
                <a:schemeClr val="bg1"/>
              </a:solidFill>
              <a:effectLst>
                <a:outerShdw blurRad="38100" dist="38100" dir="2700000" algn="tl">
                  <a:srgbClr val="000000">
                    <a:alpha val="43137"/>
                  </a:srgbClr>
                </a:outerShdw>
              </a:effectLst>
              <a:latin typeface="SamsungOne 400c"/>
            </a:endParaRPr>
          </a:p>
        </p:txBody>
      </p:sp>
      <p:sp>
        <p:nvSpPr>
          <p:cNvPr id="32" name="Oval 31">
            <a:extLst>
              <a:ext uri="{FF2B5EF4-FFF2-40B4-BE49-F238E27FC236}">
                <a16:creationId xmlns:a16="http://schemas.microsoft.com/office/drawing/2014/main" id="{ABA16820-919F-BCAE-3721-46EAF7EF1C71}"/>
              </a:ext>
            </a:extLst>
          </p:cNvPr>
          <p:cNvSpPr/>
          <p:nvPr/>
        </p:nvSpPr>
        <p:spPr>
          <a:xfrm>
            <a:off x="8338348" y="4989586"/>
            <a:ext cx="1202027" cy="1133610"/>
          </a:xfrm>
          <a:prstGeom prst="ellipse">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bg1"/>
                </a:solidFill>
                <a:effectLst>
                  <a:outerShdw blurRad="38100" dist="38100" dir="2700000" algn="tl">
                    <a:srgbClr val="000000">
                      <a:alpha val="43137"/>
                    </a:srgbClr>
                  </a:outerShdw>
                </a:effectLst>
                <a:latin typeface="SamsungOne 400c"/>
              </a:rPr>
              <a:t>30%</a:t>
            </a:r>
            <a:endParaRPr lang="en-IN" sz="2800" b="1" i="1" dirty="0">
              <a:solidFill>
                <a:schemeClr val="bg1"/>
              </a:solidFill>
              <a:effectLst>
                <a:outerShdw blurRad="38100" dist="38100" dir="2700000" algn="tl">
                  <a:srgbClr val="000000">
                    <a:alpha val="43137"/>
                  </a:srgbClr>
                </a:outerShdw>
              </a:effectLst>
              <a:latin typeface="SamsungOne 400c"/>
            </a:endParaRPr>
          </a:p>
        </p:txBody>
      </p:sp>
      <p:cxnSp>
        <p:nvCxnSpPr>
          <p:cNvPr id="33" name="Straight Connector 32">
            <a:extLst>
              <a:ext uri="{FF2B5EF4-FFF2-40B4-BE49-F238E27FC236}">
                <a16:creationId xmlns:a16="http://schemas.microsoft.com/office/drawing/2014/main" id="{AB51DAFB-19D6-E06B-5BCC-0ABF2E0E37ED}"/>
              </a:ext>
            </a:extLst>
          </p:cNvPr>
          <p:cNvCxnSpPr>
            <a:cxnSpLocks/>
            <a:stCxn id="28" idx="7"/>
            <a:endCxn id="27" idx="2"/>
          </p:cNvCxnSpPr>
          <p:nvPr/>
        </p:nvCxnSpPr>
        <p:spPr>
          <a:xfrm flipV="1">
            <a:off x="5131725" y="2377012"/>
            <a:ext cx="1468384" cy="1051611"/>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6" name="Straight Connector 35">
            <a:extLst>
              <a:ext uri="{FF2B5EF4-FFF2-40B4-BE49-F238E27FC236}">
                <a16:creationId xmlns:a16="http://schemas.microsoft.com/office/drawing/2014/main" id="{9A2E00A3-5882-EAE1-3148-5FE52315CB3F}"/>
              </a:ext>
            </a:extLst>
          </p:cNvPr>
          <p:cNvCxnSpPr>
            <a:cxnSpLocks/>
            <a:stCxn id="28" idx="5"/>
            <a:endCxn id="29" idx="2"/>
          </p:cNvCxnSpPr>
          <p:nvPr/>
        </p:nvCxnSpPr>
        <p:spPr>
          <a:xfrm>
            <a:off x="5131725" y="4230207"/>
            <a:ext cx="1468383" cy="132618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cxnSp>
        <p:nvCxnSpPr>
          <p:cNvPr id="39" name="Straight Connector 38">
            <a:extLst>
              <a:ext uri="{FF2B5EF4-FFF2-40B4-BE49-F238E27FC236}">
                <a16:creationId xmlns:a16="http://schemas.microsoft.com/office/drawing/2014/main" id="{2EAEC70B-3EFA-84B4-1809-9999D065E25F}"/>
              </a:ext>
            </a:extLst>
          </p:cNvPr>
          <p:cNvCxnSpPr>
            <a:cxnSpLocks/>
            <a:stCxn id="30" idx="6"/>
            <a:endCxn id="31" idx="1"/>
          </p:cNvCxnSpPr>
          <p:nvPr/>
        </p:nvCxnSpPr>
        <p:spPr>
          <a:xfrm>
            <a:off x="9360820" y="2377012"/>
            <a:ext cx="1320532" cy="1047129"/>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pic>
        <p:nvPicPr>
          <p:cNvPr id="41" name="Picture 40">
            <a:extLst>
              <a:ext uri="{FF2B5EF4-FFF2-40B4-BE49-F238E27FC236}">
                <a16:creationId xmlns:a16="http://schemas.microsoft.com/office/drawing/2014/main" id="{EDAA7211-2C6D-C392-269B-A4E3CADB8818}"/>
              </a:ext>
            </a:extLst>
          </p:cNvPr>
          <p:cNvPicPr>
            <a:picLocks noChangeAspect="1"/>
          </p:cNvPicPr>
          <p:nvPr/>
        </p:nvPicPr>
        <p:blipFill>
          <a:blip r:embed="rId4"/>
          <a:stretch>
            <a:fillRect/>
          </a:stretch>
        </p:blipFill>
        <p:spPr>
          <a:xfrm>
            <a:off x="6782372" y="2015237"/>
            <a:ext cx="890143" cy="751034"/>
          </a:xfrm>
          <a:prstGeom prst="rect">
            <a:avLst/>
          </a:prstGeom>
        </p:spPr>
      </p:pic>
      <p:pic>
        <p:nvPicPr>
          <p:cNvPr id="42" name="Picture 41">
            <a:extLst>
              <a:ext uri="{FF2B5EF4-FFF2-40B4-BE49-F238E27FC236}">
                <a16:creationId xmlns:a16="http://schemas.microsoft.com/office/drawing/2014/main" id="{5F96021C-74D8-F91F-44E0-690E041E1483}"/>
              </a:ext>
            </a:extLst>
          </p:cNvPr>
          <p:cNvPicPr>
            <a:picLocks noChangeAspect="1"/>
          </p:cNvPicPr>
          <p:nvPr/>
        </p:nvPicPr>
        <p:blipFill>
          <a:blip r:embed="rId5"/>
          <a:stretch>
            <a:fillRect/>
          </a:stretch>
        </p:blipFill>
        <p:spPr>
          <a:xfrm>
            <a:off x="6813113" y="5265059"/>
            <a:ext cx="583372" cy="636367"/>
          </a:xfrm>
          <a:prstGeom prst="rect">
            <a:avLst/>
          </a:prstGeom>
        </p:spPr>
      </p:pic>
      <p:sp>
        <p:nvSpPr>
          <p:cNvPr id="43" name="Arrow: Up 42">
            <a:extLst>
              <a:ext uri="{FF2B5EF4-FFF2-40B4-BE49-F238E27FC236}">
                <a16:creationId xmlns:a16="http://schemas.microsoft.com/office/drawing/2014/main" id="{574D78F4-59C6-1503-D8E9-4C25088CBE51}"/>
              </a:ext>
            </a:extLst>
          </p:cNvPr>
          <p:cNvSpPr/>
          <p:nvPr/>
        </p:nvSpPr>
        <p:spPr>
          <a:xfrm>
            <a:off x="7433133" y="5296531"/>
            <a:ext cx="263739" cy="519719"/>
          </a:xfrm>
          <a:prstGeom prst="upArrow">
            <a:avLst/>
          </a:prstGeom>
          <a:solidFill>
            <a:schemeClr val="bg1"/>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8D437303-3F2E-31A2-0060-1EA3737BC86B}"/>
              </a:ext>
            </a:extLst>
          </p:cNvPr>
          <p:cNvSpPr txBox="1"/>
          <p:nvPr/>
        </p:nvSpPr>
        <p:spPr>
          <a:xfrm>
            <a:off x="5887738" y="2940540"/>
            <a:ext cx="1940852" cy="646331"/>
          </a:xfrm>
          <a:prstGeom prst="rect">
            <a:avLst/>
          </a:prstGeom>
          <a:noFill/>
        </p:spPr>
        <p:txBody>
          <a:bodyPr wrap="none" rtlCol="0">
            <a:spAutoFit/>
          </a:bodyPr>
          <a:lstStyle/>
          <a:p>
            <a:r>
              <a:rPr lang="en-US" b="1" dirty="0">
                <a:solidFill>
                  <a:srgbClr val="00B0F0"/>
                </a:solidFill>
                <a:effectLst>
                  <a:outerShdw blurRad="38100" dist="38100" dir="2700000" algn="tl">
                    <a:srgbClr val="000000">
                      <a:alpha val="43137"/>
                    </a:srgbClr>
                  </a:outerShdw>
                </a:effectLst>
              </a:rPr>
              <a:t>Renewable Source</a:t>
            </a:r>
          </a:p>
          <a:p>
            <a:r>
              <a:rPr lang="en-US" b="1" dirty="0">
                <a:solidFill>
                  <a:srgbClr val="00B0F0"/>
                </a:solidFill>
                <a:effectLst>
                  <a:outerShdw blurRad="38100" dist="38100" dir="2700000" algn="tl">
                    <a:srgbClr val="000000">
                      <a:alpha val="43137"/>
                    </a:srgbClr>
                  </a:outerShdw>
                </a:effectLst>
              </a:rPr>
              <a:t>           of Energy</a:t>
            </a:r>
            <a:endParaRPr lang="en-IN" b="1" dirty="0">
              <a:solidFill>
                <a:srgbClr val="00B0F0"/>
              </a:solidFill>
              <a:effectLst>
                <a:outerShdw blurRad="38100" dist="38100" dir="2700000" algn="tl">
                  <a:srgbClr val="000000">
                    <a:alpha val="43137"/>
                  </a:srgbClr>
                </a:outerShdw>
              </a:effectLst>
            </a:endParaRPr>
          </a:p>
        </p:txBody>
      </p:sp>
      <p:sp>
        <p:nvSpPr>
          <p:cNvPr id="45" name="TextBox 44">
            <a:extLst>
              <a:ext uri="{FF2B5EF4-FFF2-40B4-BE49-F238E27FC236}">
                <a16:creationId xmlns:a16="http://schemas.microsoft.com/office/drawing/2014/main" id="{BFF480F3-04A8-9E4E-ED9E-BE567F6C827D}"/>
              </a:ext>
            </a:extLst>
          </p:cNvPr>
          <p:cNvSpPr txBox="1"/>
          <p:nvPr/>
        </p:nvSpPr>
        <p:spPr>
          <a:xfrm>
            <a:off x="3900109" y="4374468"/>
            <a:ext cx="1790747" cy="646331"/>
          </a:xfrm>
          <a:prstGeom prst="rect">
            <a:avLst/>
          </a:prstGeom>
          <a:noFill/>
        </p:spPr>
        <p:txBody>
          <a:bodyPr wrap="none" rtlCol="0">
            <a:spAutoFit/>
          </a:bodyPr>
          <a:lstStyle/>
          <a:p>
            <a:r>
              <a:rPr lang="en-US" dirty="0">
                <a:solidFill>
                  <a:srgbClr val="00B0F0"/>
                </a:solidFill>
              </a:rPr>
              <a:t>    </a:t>
            </a:r>
            <a:r>
              <a:rPr lang="en-US" b="1" dirty="0">
                <a:solidFill>
                  <a:srgbClr val="00B0F0"/>
                </a:solidFill>
                <a:effectLst>
                  <a:outerShdw blurRad="38100" dist="38100" dir="2700000" algn="tl">
                    <a:srgbClr val="000000">
                      <a:alpha val="43137"/>
                    </a:srgbClr>
                  </a:outerShdw>
                </a:effectLst>
              </a:rPr>
              <a:t>Promote </a:t>
            </a:r>
          </a:p>
          <a:p>
            <a:r>
              <a:rPr lang="en-US" b="1" dirty="0">
                <a:solidFill>
                  <a:srgbClr val="00B0F0"/>
                </a:solidFill>
                <a:effectLst>
                  <a:outerShdw blurRad="38100" dist="38100" dir="2700000" algn="tl">
                    <a:srgbClr val="000000">
                      <a:alpha val="43137"/>
                    </a:srgbClr>
                  </a:outerShdw>
                </a:effectLst>
              </a:rPr>
              <a:t>Organic  Farming</a:t>
            </a:r>
            <a:endParaRPr lang="en-IN" b="1" dirty="0">
              <a:solidFill>
                <a:srgbClr val="00B0F0"/>
              </a:solidFill>
              <a:effectLst>
                <a:outerShdw blurRad="38100" dist="38100" dir="2700000" algn="tl">
                  <a:srgbClr val="000000">
                    <a:alpha val="43137"/>
                  </a:srgbClr>
                </a:outerShdw>
              </a:effectLst>
            </a:endParaRPr>
          </a:p>
        </p:txBody>
      </p:sp>
      <p:sp>
        <p:nvSpPr>
          <p:cNvPr id="46" name="TextBox 45">
            <a:extLst>
              <a:ext uri="{FF2B5EF4-FFF2-40B4-BE49-F238E27FC236}">
                <a16:creationId xmlns:a16="http://schemas.microsoft.com/office/drawing/2014/main" id="{DC4D624B-FF50-55ED-0562-D40724C35781}"/>
              </a:ext>
            </a:extLst>
          </p:cNvPr>
          <p:cNvSpPr txBox="1"/>
          <p:nvPr/>
        </p:nvSpPr>
        <p:spPr>
          <a:xfrm>
            <a:off x="6466896" y="6123195"/>
            <a:ext cx="1471878" cy="646331"/>
          </a:xfrm>
          <a:prstGeom prst="rect">
            <a:avLst/>
          </a:prstGeom>
          <a:noFill/>
        </p:spPr>
        <p:txBody>
          <a:bodyPr wrap="none" rtlCol="0">
            <a:spAutoFit/>
          </a:bodyPr>
          <a:lstStyle/>
          <a:p>
            <a:r>
              <a:rPr lang="en-US" b="1" dirty="0">
                <a:solidFill>
                  <a:srgbClr val="00B0F0"/>
                </a:solidFill>
              </a:rPr>
              <a:t>   Promote </a:t>
            </a:r>
          </a:p>
          <a:p>
            <a:r>
              <a:rPr lang="en-US" b="1" dirty="0">
                <a:solidFill>
                  <a:srgbClr val="00B0F0"/>
                </a:solidFill>
              </a:rPr>
              <a:t>Sustainability</a:t>
            </a:r>
            <a:endParaRPr lang="en-IN" b="1" dirty="0">
              <a:solidFill>
                <a:srgbClr val="00B0F0"/>
              </a:solidFill>
            </a:endParaRPr>
          </a:p>
        </p:txBody>
      </p:sp>
      <p:pic>
        <p:nvPicPr>
          <p:cNvPr id="47" name="Picture 46">
            <a:extLst>
              <a:ext uri="{FF2B5EF4-FFF2-40B4-BE49-F238E27FC236}">
                <a16:creationId xmlns:a16="http://schemas.microsoft.com/office/drawing/2014/main" id="{5919479D-1AD2-B876-78A7-FED872BBBDE8}"/>
              </a:ext>
            </a:extLst>
          </p:cNvPr>
          <p:cNvPicPr>
            <a:picLocks noChangeAspect="1"/>
          </p:cNvPicPr>
          <p:nvPr/>
        </p:nvPicPr>
        <p:blipFill>
          <a:blip r:embed="rId6"/>
          <a:stretch>
            <a:fillRect/>
          </a:stretch>
        </p:blipFill>
        <p:spPr>
          <a:xfrm>
            <a:off x="8333455" y="2027403"/>
            <a:ext cx="512108" cy="699218"/>
          </a:xfrm>
          <a:prstGeom prst="rect">
            <a:avLst/>
          </a:prstGeom>
        </p:spPr>
      </p:pic>
      <p:sp>
        <p:nvSpPr>
          <p:cNvPr id="48" name="Arrow: Up 47">
            <a:extLst>
              <a:ext uri="{FF2B5EF4-FFF2-40B4-BE49-F238E27FC236}">
                <a16:creationId xmlns:a16="http://schemas.microsoft.com/office/drawing/2014/main" id="{3181B697-7554-D877-B746-E3F8199AEE3E}"/>
              </a:ext>
            </a:extLst>
          </p:cNvPr>
          <p:cNvSpPr/>
          <p:nvPr/>
        </p:nvSpPr>
        <p:spPr>
          <a:xfrm>
            <a:off x="8888355" y="2117152"/>
            <a:ext cx="263739" cy="519719"/>
          </a:xfrm>
          <a:prstGeom prst="up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1" name="Straight Connector 50">
            <a:extLst>
              <a:ext uri="{FF2B5EF4-FFF2-40B4-BE49-F238E27FC236}">
                <a16:creationId xmlns:a16="http://schemas.microsoft.com/office/drawing/2014/main" id="{8CE3AAAA-2745-7E02-75F9-062467C6617A}"/>
              </a:ext>
            </a:extLst>
          </p:cNvPr>
          <p:cNvCxnSpPr>
            <a:cxnSpLocks/>
            <a:stCxn id="32" idx="7"/>
            <a:endCxn id="31" idx="3"/>
          </p:cNvCxnSpPr>
          <p:nvPr/>
        </p:nvCxnSpPr>
        <p:spPr>
          <a:xfrm flipV="1">
            <a:off x="9364342" y="4225725"/>
            <a:ext cx="1317010" cy="929874"/>
          </a:xfrm>
          <a:prstGeom prst="line">
            <a:avLst/>
          </a:prstGeom>
          <a:ln>
            <a:solidFill>
              <a:schemeClr val="tx1"/>
            </a:solidFill>
          </a:ln>
        </p:spPr>
        <p:style>
          <a:lnRef idx="3">
            <a:schemeClr val="accent6"/>
          </a:lnRef>
          <a:fillRef idx="0">
            <a:schemeClr val="accent6"/>
          </a:fillRef>
          <a:effectRef idx="2">
            <a:schemeClr val="accent6"/>
          </a:effectRef>
          <a:fontRef idx="minor">
            <a:schemeClr val="tx1"/>
          </a:fontRef>
        </p:style>
      </p:cxnSp>
      <p:sp>
        <p:nvSpPr>
          <p:cNvPr id="55" name="TextBox 54">
            <a:extLst>
              <a:ext uri="{FF2B5EF4-FFF2-40B4-BE49-F238E27FC236}">
                <a16:creationId xmlns:a16="http://schemas.microsoft.com/office/drawing/2014/main" id="{E304EFB8-C205-1A4D-BDEE-E9484C1213CA}"/>
              </a:ext>
            </a:extLst>
          </p:cNvPr>
          <p:cNvSpPr txBox="1"/>
          <p:nvPr/>
        </p:nvSpPr>
        <p:spPr>
          <a:xfrm>
            <a:off x="8220254" y="2965954"/>
            <a:ext cx="1363258" cy="646331"/>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Growth of </a:t>
            </a:r>
          </a:p>
          <a:p>
            <a:r>
              <a:rPr lang="en-US" b="1" dirty="0">
                <a:effectLst>
                  <a:outerShdw blurRad="38100" dist="38100" dir="2700000" algn="tl">
                    <a:srgbClr val="000000">
                      <a:alpha val="43137"/>
                    </a:srgbClr>
                  </a:outerShdw>
                </a:effectLst>
              </a:rPr>
              <a:t>local market</a:t>
            </a:r>
            <a:endParaRPr lang="en-IN" b="1" dirty="0">
              <a:effectLst>
                <a:outerShdw blurRad="38100" dist="38100" dir="2700000" algn="tl">
                  <a:srgbClr val="000000">
                    <a:alpha val="43137"/>
                  </a:srgbClr>
                </a:outerShdw>
              </a:effectLst>
            </a:endParaRPr>
          </a:p>
        </p:txBody>
      </p:sp>
      <p:sp>
        <p:nvSpPr>
          <p:cNvPr id="56" name="TextBox 55">
            <a:extLst>
              <a:ext uri="{FF2B5EF4-FFF2-40B4-BE49-F238E27FC236}">
                <a16:creationId xmlns:a16="http://schemas.microsoft.com/office/drawing/2014/main" id="{8550AB0B-A96A-14D6-C48C-E604EB892BF2}"/>
              </a:ext>
            </a:extLst>
          </p:cNvPr>
          <p:cNvSpPr txBox="1"/>
          <p:nvPr/>
        </p:nvSpPr>
        <p:spPr>
          <a:xfrm>
            <a:off x="10572492" y="4394933"/>
            <a:ext cx="1485791" cy="923330"/>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Farmers </a:t>
            </a:r>
          </a:p>
          <a:p>
            <a:r>
              <a:rPr lang="en-US" b="1" dirty="0">
                <a:effectLst>
                  <a:outerShdw blurRad="38100" dist="38100" dir="2700000" algn="tl">
                    <a:srgbClr val="000000">
                      <a:alpha val="43137"/>
                    </a:srgbClr>
                  </a:outerShdw>
                </a:effectLst>
              </a:rPr>
              <a:t>Economically </a:t>
            </a:r>
          </a:p>
          <a:p>
            <a:r>
              <a:rPr lang="en-US" b="1" dirty="0">
                <a:effectLst>
                  <a:outerShdw blurRad="38100" dist="38100" dir="2700000" algn="tl">
                    <a:srgbClr val="000000">
                      <a:alpha val="43137"/>
                    </a:srgbClr>
                  </a:outerShdw>
                </a:effectLst>
              </a:rPr>
              <a:t>Benefitted</a:t>
            </a:r>
            <a:endParaRPr lang="en-IN" b="1" dirty="0">
              <a:effectLst>
                <a:outerShdw blurRad="38100" dist="38100" dir="2700000" algn="tl">
                  <a:srgbClr val="000000">
                    <a:alpha val="43137"/>
                  </a:srgbClr>
                </a:outerShdw>
              </a:effectLst>
            </a:endParaRPr>
          </a:p>
        </p:txBody>
      </p:sp>
      <p:sp>
        <p:nvSpPr>
          <p:cNvPr id="57" name="TextBox 56">
            <a:extLst>
              <a:ext uri="{FF2B5EF4-FFF2-40B4-BE49-F238E27FC236}">
                <a16:creationId xmlns:a16="http://schemas.microsoft.com/office/drawing/2014/main" id="{F4931D33-2D82-C494-00BB-7F17972DD86D}"/>
              </a:ext>
            </a:extLst>
          </p:cNvPr>
          <p:cNvSpPr txBox="1"/>
          <p:nvPr/>
        </p:nvSpPr>
        <p:spPr>
          <a:xfrm>
            <a:off x="8168053" y="6216386"/>
            <a:ext cx="2263248"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Reduce fertilizer price</a:t>
            </a:r>
            <a:endParaRPr lang="en-IN" b="1" dirty="0">
              <a:effectLst>
                <a:outerShdw blurRad="38100" dist="38100" dir="2700000" algn="tl">
                  <a:srgbClr val="000000">
                    <a:alpha val="43137"/>
                  </a:srgbClr>
                </a:outerShdw>
              </a:effectLst>
            </a:endParaRPr>
          </a:p>
        </p:txBody>
      </p:sp>
      <p:sp>
        <p:nvSpPr>
          <p:cNvPr id="58" name="TextBox 57">
            <a:extLst>
              <a:ext uri="{FF2B5EF4-FFF2-40B4-BE49-F238E27FC236}">
                <a16:creationId xmlns:a16="http://schemas.microsoft.com/office/drawing/2014/main" id="{C6E5C3B5-BDB3-846A-9067-28CE73782FEA}"/>
              </a:ext>
            </a:extLst>
          </p:cNvPr>
          <p:cNvSpPr txBox="1"/>
          <p:nvPr/>
        </p:nvSpPr>
        <p:spPr>
          <a:xfrm>
            <a:off x="8054076" y="882868"/>
            <a:ext cx="2549096" cy="461665"/>
          </a:xfrm>
          <a:prstGeom prst="rect">
            <a:avLst/>
          </a:prstGeom>
          <a:noFill/>
        </p:spPr>
        <p:txBody>
          <a:bodyPr wrap="none" rtlCol="0">
            <a:spAutoFit/>
          </a:bodyPr>
          <a:lstStyle/>
          <a:p>
            <a:r>
              <a:rPr lang="en-US" sz="2400" b="1" u="sng" dirty="0">
                <a:solidFill>
                  <a:schemeClr val="accent2"/>
                </a:solidFill>
              </a:rPr>
              <a:t>Economic Impact</a:t>
            </a:r>
            <a:endParaRPr lang="en-IN" sz="2400" b="1" u="sng" dirty="0">
              <a:solidFill>
                <a:schemeClr val="accent2"/>
              </a:solidFill>
            </a:endParaRPr>
          </a:p>
        </p:txBody>
      </p:sp>
      <p:pic>
        <p:nvPicPr>
          <p:cNvPr id="7" name="Picture 6">
            <a:extLst>
              <a:ext uri="{FF2B5EF4-FFF2-40B4-BE49-F238E27FC236}">
                <a16:creationId xmlns:a16="http://schemas.microsoft.com/office/drawing/2014/main" id="{E466CABE-37C4-A105-F68A-623F2E6C1DDC}"/>
              </a:ext>
            </a:extLst>
          </p:cNvPr>
          <p:cNvPicPr>
            <a:picLocks noChangeAspect="1"/>
          </p:cNvPicPr>
          <p:nvPr/>
        </p:nvPicPr>
        <p:blipFill>
          <a:blip r:embed="rId7"/>
          <a:stretch>
            <a:fillRect/>
          </a:stretch>
        </p:blipFill>
        <p:spPr>
          <a:xfrm>
            <a:off x="4334280" y="3517839"/>
            <a:ext cx="744927" cy="707886"/>
          </a:xfrm>
          <a:prstGeom prst="rect">
            <a:avLst/>
          </a:prstGeom>
        </p:spPr>
      </p:pic>
      <p:pic>
        <p:nvPicPr>
          <p:cNvPr id="13" name="Picture 12">
            <a:extLst>
              <a:ext uri="{FF2B5EF4-FFF2-40B4-BE49-F238E27FC236}">
                <a16:creationId xmlns:a16="http://schemas.microsoft.com/office/drawing/2014/main" id="{23A41E56-3CA5-C4FF-E7B6-5DC26F1285FF}"/>
              </a:ext>
            </a:extLst>
          </p:cNvPr>
          <p:cNvPicPr>
            <a:picLocks noChangeAspect="1"/>
          </p:cNvPicPr>
          <p:nvPr/>
        </p:nvPicPr>
        <p:blipFill>
          <a:blip r:embed="rId8"/>
          <a:stretch>
            <a:fillRect/>
          </a:stretch>
        </p:blipFill>
        <p:spPr>
          <a:xfrm>
            <a:off x="11295218" y="11503"/>
            <a:ext cx="891031" cy="720502"/>
          </a:xfrm>
          <a:prstGeom prst="rect">
            <a:avLst/>
          </a:prstGeom>
        </p:spPr>
      </p:pic>
    </p:spTree>
    <p:extLst>
      <p:ext uri="{BB962C8B-B14F-4D97-AF65-F5344CB8AC3E}">
        <p14:creationId xmlns:p14="http://schemas.microsoft.com/office/powerpoint/2010/main" val="2834255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0EE11F-6844-DA9D-08EB-C96822F47506}"/>
              </a:ext>
            </a:extLst>
          </p:cNvPr>
          <p:cNvSpPr txBox="1"/>
          <p:nvPr/>
        </p:nvSpPr>
        <p:spPr>
          <a:xfrm>
            <a:off x="2904226" y="2438399"/>
            <a:ext cx="5686172" cy="1323439"/>
          </a:xfrm>
          <a:prstGeom prst="rect">
            <a:avLst/>
          </a:prstGeom>
          <a:noFill/>
        </p:spPr>
        <p:txBody>
          <a:bodyPr wrap="none" rtlCol="0">
            <a:spAutoFit/>
          </a:bodyPr>
          <a:lstStyle/>
          <a:p>
            <a:r>
              <a:rPr lang="en-US" sz="8000" dirty="0">
                <a:solidFill>
                  <a:schemeClr val="accent2"/>
                </a:solidFill>
                <a:latin typeface="Algerian" panose="04020705040A02060702" pitchFamily="82" charset="0"/>
              </a:rPr>
              <a:t>THANK YOU</a:t>
            </a:r>
            <a:endParaRPr lang="en-IN" sz="8000" dirty="0">
              <a:solidFill>
                <a:schemeClr val="accent2"/>
              </a:solidFill>
              <a:latin typeface="Algerian" panose="04020705040A02060702" pitchFamily="82" charset="0"/>
            </a:endParaRPr>
          </a:p>
        </p:txBody>
      </p:sp>
      <p:sp>
        <p:nvSpPr>
          <p:cNvPr id="5" name="TextBox 4">
            <a:extLst>
              <a:ext uri="{FF2B5EF4-FFF2-40B4-BE49-F238E27FC236}">
                <a16:creationId xmlns:a16="http://schemas.microsoft.com/office/drawing/2014/main" id="{F82F6A48-0992-B027-6452-1D96DD143586}"/>
              </a:ext>
            </a:extLst>
          </p:cNvPr>
          <p:cNvSpPr txBox="1"/>
          <p:nvPr/>
        </p:nvSpPr>
        <p:spPr>
          <a:xfrm>
            <a:off x="8959970" y="6314536"/>
            <a:ext cx="3134191" cy="461665"/>
          </a:xfrm>
          <a:prstGeom prst="rect">
            <a:avLst/>
          </a:prstGeom>
          <a:noFill/>
        </p:spPr>
        <p:txBody>
          <a:bodyPr wrap="none" rtlCol="0">
            <a:spAutoFit/>
          </a:bodyPr>
          <a:lstStyle/>
          <a:p>
            <a:r>
              <a:rPr lang="en-US" sz="2400" dirty="0"/>
              <a:t>hemta931@gmail.com</a:t>
            </a:r>
            <a:endParaRPr lang="en-IN" sz="2400" dirty="0"/>
          </a:p>
        </p:txBody>
      </p:sp>
    </p:spTree>
    <p:extLst>
      <p:ext uri="{BB962C8B-B14F-4D97-AF65-F5344CB8AC3E}">
        <p14:creationId xmlns:p14="http://schemas.microsoft.com/office/powerpoint/2010/main" val="2811460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AB7EDE-3773-3E8A-7EDD-01DDC1C973E3}"/>
              </a:ext>
            </a:extLst>
          </p:cNvPr>
          <p:cNvSpPr txBox="1"/>
          <p:nvPr/>
        </p:nvSpPr>
        <p:spPr>
          <a:xfrm>
            <a:off x="0" y="0"/>
            <a:ext cx="12192000" cy="707886"/>
          </a:xfrm>
          <a:prstGeom prst="rect">
            <a:avLst/>
          </a:prstGeom>
          <a:solidFill>
            <a:srgbClr val="99FF66"/>
          </a:solidFill>
        </p:spPr>
        <p:txBody>
          <a:bodyPr wrap="square" rtlCol="0">
            <a:spAutoFit/>
          </a:bodyPr>
          <a:lstStyle/>
          <a:p>
            <a:r>
              <a:rPr lang="en-US" sz="4000" b="1" i="1" dirty="0">
                <a:solidFill>
                  <a:schemeClr val="bg1"/>
                </a:solidFill>
                <a:effectLst>
                  <a:outerShdw blurRad="38100" dist="38100" dir="2700000" algn="tl">
                    <a:srgbClr val="000000">
                      <a:alpha val="43137"/>
                    </a:srgbClr>
                  </a:outerShdw>
                </a:effectLst>
              </a:rPr>
              <a:t>We have a Problem…</a:t>
            </a:r>
            <a:endParaRPr lang="en-IN" sz="4000" b="1" i="1" dirty="0">
              <a:solidFill>
                <a:schemeClr val="bg1"/>
              </a:solidFill>
              <a:effectLst>
                <a:outerShdw blurRad="38100" dist="38100" dir="2700000" algn="tl">
                  <a:srgbClr val="000000">
                    <a:alpha val="43137"/>
                  </a:srgbClr>
                </a:outerShdw>
              </a:effectLst>
            </a:endParaRPr>
          </a:p>
        </p:txBody>
      </p:sp>
      <p:pic>
        <p:nvPicPr>
          <p:cNvPr id="2" name="Picture 1">
            <a:extLst>
              <a:ext uri="{FF2B5EF4-FFF2-40B4-BE49-F238E27FC236}">
                <a16:creationId xmlns:a16="http://schemas.microsoft.com/office/drawing/2014/main" id="{7A7A607A-DACE-D8C9-C8DD-CB511851B190}"/>
              </a:ext>
            </a:extLst>
          </p:cNvPr>
          <p:cNvPicPr>
            <a:picLocks noChangeAspect="1"/>
          </p:cNvPicPr>
          <p:nvPr/>
        </p:nvPicPr>
        <p:blipFill>
          <a:blip r:embed="rId3"/>
          <a:stretch>
            <a:fillRect/>
          </a:stretch>
        </p:blipFill>
        <p:spPr>
          <a:xfrm>
            <a:off x="11289467" y="1"/>
            <a:ext cx="891031" cy="720502"/>
          </a:xfrm>
          <a:prstGeom prst="rect">
            <a:avLst/>
          </a:prstGeom>
        </p:spPr>
      </p:pic>
      <p:sp>
        <p:nvSpPr>
          <p:cNvPr id="5" name="Rectangle: Rounded Corners 4">
            <a:extLst>
              <a:ext uri="{FF2B5EF4-FFF2-40B4-BE49-F238E27FC236}">
                <a16:creationId xmlns:a16="http://schemas.microsoft.com/office/drawing/2014/main" id="{9EF76360-6F0E-80BC-0491-FEF852673E69}"/>
              </a:ext>
            </a:extLst>
          </p:cNvPr>
          <p:cNvSpPr/>
          <p:nvPr/>
        </p:nvSpPr>
        <p:spPr>
          <a:xfrm>
            <a:off x="132272" y="2761990"/>
            <a:ext cx="4819290" cy="978589"/>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agricultural waste burnt cause </a:t>
            </a:r>
            <a:r>
              <a:rPr lang="fr-FR" sz="3200" b="1" dirty="0">
                <a:solidFill>
                  <a:srgbClr val="FF0000"/>
                </a:solidFill>
              </a:rPr>
              <a:t>45% </a:t>
            </a:r>
            <a:r>
              <a:rPr lang="fr-FR" b="1" dirty="0">
                <a:solidFill>
                  <a:schemeClr val="tx1"/>
                </a:solidFill>
              </a:rPr>
              <a:t>air pollution</a:t>
            </a:r>
            <a:endParaRPr lang="en-IN" b="1" dirty="0">
              <a:solidFill>
                <a:schemeClr val="tx1"/>
              </a:solidFill>
            </a:endParaRPr>
          </a:p>
        </p:txBody>
      </p:sp>
      <p:pic>
        <p:nvPicPr>
          <p:cNvPr id="6" name="Picture 5">
            <a:extLst>
              <a:ext uri="{FF2B5EF4-FFF2-40B4-BE49-F238E27FC236}">
                <a16:creationId xmlns:a16="http://schemas.microsoft.com/office/drawing/2014/main" id="{C250E782-DEDE-1322-5010-FDAF08CA20C9}"/>
              </a:ext>
            </a:extLst>
          </p:cNvPr>
          <p:cNvPicPr>
            <a:picLocks noChangeAspect="1"/>
          </p:cNvPicPr>
          <p:nvPr/>
        </p:nvPicPr>
        <p:blipFill>
          <a:blip r:embed="rId4"/>
          <a:stretch>
            <a:fillRect/>
          </a:stretch>
        </p:blipFill>
        <p:spPr>
          <a:xfrm>
            <a:off x="241539" y="878811"/>
            <a:ext cx="4606505" cy="1864390"/>
          </a:xfrm>
          <a:prstGeom prst="rect">
            <a:avLst/>
          </a:prstGeom>
        </p:spPr>
      </p:pic>
      <p:sp>
        <p:nvSpPr>
          <p:cNvPr id="7" name="Rectangle: Rounded Corners 6">
            <a:extLst>
              <a:ext uri="{FF2B5EF4-FFF2-40B4-BE49-F238E27FC236}">
                <a16:creationId xmlns:a16="http://schemas.microsoft.com/office/drawing/2014/main" id="{7E504733-8C37-8476-00CF-C6F59DB9A1CE}"/>
              </a:ext>
            </a:extLst>
          </p:cNvPr>
          <p:cNvSpPr/>
          <p:nvPr/>
        </p:nvSpPr>
        <p:spPr>
          <a:xfrm>
            <a:off x="132272" y="5736902"/>
            <a:ext cx="4819290" cy="978589"/>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b="1" dirty="0">
                <a:solidFill>
                  <a:srgbClr val="FF0000"/>
                </a:solidFill>
              </a:rPr>
              <a:t>100</a:t>
            </a:r>
            <a:r>
              <a:rPr lang="en-IN" b="1" dirty="0">
                <a:solidFill>
                  <a:schemeClr val="tx1"/>
                </a:solidFill>
              </a:rPr>
              <a:t> millions of people are affected by agricultural waste</a:t>
            </a:r>
          </a:p>
        </p:txBody>
      </p:sp>
      <p:pic>
        <p:nvPicPr>
          <p:cNvPr id="8" name="Picture 7">
            <a:extLst>
              <a:ext uri="{FF2B5EF4-FFF2-40B4-BE49-F238E27FC236}">
                <a16:creationId xmlns:a16="http://schemas.microsoft.com/office/drawing/2014/main" id="{14616DD9-C731-D457-28EF-980739909094}"/>
              </a:ext>
            </a:extLst>
          </p:cNvPr>
          <p:cNvPicPr>
            <a:picLocks noChangeAspect="1"/>
          </p:cNvPicPr>
          <p:nvPr/>
        </p:nvPicPr>
        <p:blipFill>
          <a:blip r:embed="rId5"/>
          <a:stretch>
            <a:fillRect/>
          </a:stretch>
        </p:blipFill>
        <p:spPr>
          <a:xfrm>
            <a:off x="241538" y="3841629"/>
            <a:ext cx="4606505" cy="1895273"/>
          </a:xfrm>
          <a:prstGeom prst="rect">
            <a:avLst/>
          </a:prstGeom>
        </p:spPr>
      </p:pic>
      <p:pic>
        <p:nvPicPr>
          <p:cNvPr id="9" name="Picture 8">
            <a:extLst>
              <a:ext uri="{FF2B5EF4-FFF2-40B4-BE49-F238E27FC236}">
                <a16:creationId xmlns:a16="http://schemas.microsoft.com/office/drawing/2014/main" id="{688DC5BF-42A0-3983-9A05-661336C70288}"/>
              </a:ext>
            </a:extLst>
          </p:cNvPr>
          <p:cNvPicPr>
            <a:picLocks noChangeAspect="1"/>
          </p:cNvPicPr>
          <p:nvPr/>
        </p:nvPicPr>
        <p:blipFill>
          <a:blip r:embed="rId6"/>
          <a:stretch>
            <a:fillRect/>
          </a:stretch>
        </p:blipFill>
        <p:spPr>
          <a:xfrm>
            <a:off x="5739440" y="2145124"/>
            <a:ext cx="4819290" cy="1978302"/>
          </a:xfrm>
          <a:prstGeom prst="rect">
            <a:avLst/>
          </a:prstGeom>
        </p:spPr>
      </p:pic>
      <p:sp>
        <p:nvSpPr>
          <p:cNvPr id="10" name="Rectangle: Rounded Corners 9">
            <a:extLst>
              <a:ext uri="{FF2B5EF4-FFF2-40B4-BE49-F238E27FC236}">
                <a16:creationId xmlns:a16="http://schemas.microsoft.com/office/drawing/2014/main" id="{9F747E1A-249C-D48F-D5F1-33632D29BF22}"/>
              </a:ext>
            </a:extLst>
          </p:cNvPr>
          <p:cNvSpPr/>
          <p:nvPr/>
        </p:nvSpPr>
        <p:spPr>
          <a:xfrm>
            <a:off x="5433201" y="4123426"/>
            <a:ext cx="5431768" cy="1863284"/>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20% </a:t>
            </a:r>
            <a:r>
              <a:rPr lang="en-US" b="1" dirty="0">
                <a:solidFill>
                  <a:schemeClr val="tx1"/>
                </a:solidFill>
              </a:rPr>
              <a:t>agricultural land are affected by agricultural waste burning. Because when the agricultural waste burnt in agricultural field they are reduce the water holding capacity of the land and reduce the microbial activity of the land.</a:t>
            </a:r>
            <a:endParaRPr lang="en-IN" b="1" dirty="0">
              <a:solidFill>
                <a:schemeClr val="tx1"/>
              </a:solidFill>
            </a:endParaRPr>
          </a:p>
        </p:txBody>
      </p:sp>
    </p:spTree>
    <p:extLst>
      <p:ext uri="{BB962C8B-B14F-4D97-AF65-F5344CB8AC3E}">
        <p14:creationId xmlns:p14="http://schemas.microsoft.com/office/powerpoint/2010/main" val="3743168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9C79C9-6069-E478-D01A-2FA3D82DBCEA}"/>
              </a:ext>
            </a:extLst>
          </p:cNvPr>
          <p:cNvPicPr>
            <a:picLocks noChangeAspect="1"/>
          </p:cNvPicPr>
          <p:nvPr/>
        </p:nvPicPr>
        <p:blipFill>
          <a:blip r:embed="rId2"/>
          <a:stretch>
            <a:fillRect/>
          </a:stretch>
        </p:blipFill>
        <p:spPr>
          <a:xfrm>
            <a:off x="790433" y="220753"/>
            <a:ext cx="4117421" cy="1957334"/>
          </a:xfrm>
          <a:prstGeom prst="rect">
            <a:avLst/>
          </a:prstGeom>
        </p:spPr>
      </p:pic>
      <p:sp>
        <p:nvSpPr>
          <p:cNvPr id="5" name="Rectangle: Rounded Corners 4">
            <a:extLst>
              <a:ext uri="{FF2B5EF4-FFF2-40B4-BE49-F238E27FC236}">
                <a16:creationId xmlns:a16="http://schemas.microsoft.com/office/drawing/2014/main" id="{CD0A29F6-6C71-1172-61C9-DAC92804CC9D}"/>
              </a:ext>
            </a:extLst>
          </p:cNvPr>
          <p:cNvSpPr/>
          <p:nvPr/>
        </p:nvSpPr>
        <p:spPr>
          <a:xfrm>
            <a:off x="637905" y="2178086"/>
            <a:ext cx="4422476" cy="109268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9% </a:t>
            </a:r>
            <a:r>
              <a:rPr lang="en-US" b="1" dirty="0">
                <a:solidFill>
                  <a:schemeClr val="tx1"/>
                </a:solidFill>
              </a:rPr>
              <a:t>groundwater affected from the agricultural waste burn. which are decreases the ground water level.</a:t>
            </a:r>
            <a:endParaRPr lang="en-IN" b="1" dirty="0">
              <a:solidFill>
                <a:schemeClr val="tx1"/>
              </a:solidFill>
            </a:endParaRPr>
          </a:p>
        </p:txBody>
      </p:sp>
      <p:pic>
        <p:nvPicPr>
          <p:cNvPr id="6" name="Picture 5">
            <a:extLst>
              <a:ext uri="{FF2B5EF4-FFF2-40B4-BE49-F238E27FC236}">
                <a16:creationId xmlns:a16="http://schemas.microsoft.com/office/drawing/2014/main" id="{1D517C86-3F64-05E9-99E7-6F6CF46894B6}"/>
              </a:ext>
            </a:extLst>
          </p:cNvPr>
          <p:cNvPicPr>
            <a:picLocks noChangeAspect="1"/>
          </p:cNvPicPr>
          <p:nvPr/>
        </p:nvPicPr>
        <p:blipFill>
          <a:blip r:embed="rId3"/>
          <a:stretch>
            <a:fillRect/>
          </a:stretch>
        </p:blipFill>
        <p:spPr>
          <a:xfrm>
            <a:off x="6855312" y="209623"/>
            <a:ext cx="4157932" cy="1957334"/>
          </a:xfrm>
          <a:prstGeom prst="rect">
            <a:avLst/>
          </a:prstGeom>
        </p:spPr>
      </p:pic>
      <p:sp>
        <p:nvSpPr>
          <p:cNvPr id="7" name="Rectangle: Rounded Corners 6">
            <a:extLst>
              <a:ext uri="{FF2B5EF4-FFF2-40B4-BE49-F238E27FC236}">
                <a16:creationId xmlns:a16="http://schemas.microsoft.com/office/drawing/2014/main" id="{750B3E8A-052C-1C8D-1260-7772FF0567FD}"/>
              </a:ext>
            </a:extLst>
          </p:cNvPr>
          <p:cNvSpPr/>
          <p:nvPr/>
        </p:nvSpPr>
        <p:spPr>
          <a:xfrm>
            <a:off x="6723040" y="2178086"/>
            <a:ext cx="4422476" cy="109268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71 </a:t>
            </a:r>
            <a:r>
              <a:rPr lang="en-US" b="1" dirty="0">
                <a:solidFill>
                  <a:schemeClr val="tx1"/>
                </a:solidFill>
              </a:rPr>
              <a:t>millions farmers are affected by agricultural waste burn.</a:t>
            </a:r>
            <a:endParaRPr lang="en-IN" b="1" dirty="0">
              <a:solidFill>
                <a:schemeClr val="tx1"/>
              </a:solidFill>
            </a:endParaRPr>
          </a:p>
        </p:txBody>
      </p:sp>
      <p:pic>
        <p:nvPicPr>
          <p:cNvPr id="3078" name="Picture 6" descr="Delhi braces for trying time after harvest | Delhi News - Times of India">
            <a:extLst>
              <a:ext uri="{FF2B5EF4-FFF2-40B4-BE49-F238E27FC236}">
                <a16:creationId xmlns:a16="http://schemas.microsoft.com/office/drawing/2014/main" id="{CF2390F6-5B39-ED7A-4B26-2FFA941DA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496" y="3800505"/>
            <a:ext cx="3708640" cy="28878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ewer farm fires in Punjab, Haryana so far, but count may rise soon ...">
            <a:extLst>
              <a:ext uri="{FF2B5EF4-FFF2-40B4-BE49-F238E27FC236}">
                <a16:creationId xmlns:a16="http://schemas.microsoft.com/office/drawing/2014/main" id="{AABF0853-A4AD-B8DE-4355-BCADA3AA2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1616" y="3800504"/>
            <a:ext cx="3495856" cy="28367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race for air pollution in Delhi as crop burning starts in neighbouring ...">
            <a:extLst>
              <a:ext uri="{FF2B5EF4-FFF2-40B4-BE49-F238E27FC236}">
                <a16:creationId xmlns:a16="http://schemas.microsoft.com/office/drawing/2014/main" id="{91F1FE33-34C9-8D44-D5B2-F1D16A449A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4249" y="3704795"/>
            <a:ext cx="4577751" cy="2983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9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F2C06-57F2-4E7D-21F1-87F1E9ABF9C7}"/>
              </a:ext>
            </a:extLst>
          </p:cNvPr>
          <p:cNvSpPr txBox="1"/>
          <p:nvPr/>
        </p:nvSpPr>
        <p:spPr>
          <a:xfrm>
            <a:off x="0" y="10673"/>
            <a:ext cx="12192000" cy="707886"/>
          </a:xfrm>
          <a:prstGeom prst="rect">
            <a:avLst/>
          </a:prstGeom>
          <a:solidFill>
            <a:srgbClr val="99FF66"/>
          </a:solidFill>
        </p:spPr>
        <p:txBody>
          <a:bodyPr wrap="square" rtlCol="0">
            <a:spAutoFit/>
          </a:bodyPr>
          <a:lstStyle/>
          <a:p>
            <a:r>
              <a:rPr lang="en-US" sz="4000" b="1" i="1" dirty="0">
                <a:solidFill>
                  <a:schemeClr val="bg1"/>
                </a:solidFill>
                <a:effectLst>
                  <a:outerShdw blurRad="38100" dist="38100" dir="2700000" algn="tl">
                    <a:srgbClr val="000000">
                      <a:alpha val="43137"/>
                    </a:srgbClr>
                  </a:outerShdw>
                </a:effectLst>
              </a:rPr>
              <a:t>Our Solution…..</a:t>
            </a:r>
            <a:endParaRPr lang="en-IN" sz="4000" b="1" i="1" dirty="0">
              <a:solidFill>
                <a:schemeClr val="bg1"/>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4F1500CE-859B-291A-FA36-BCD5DFCA734E}"/>
              </a:ext>
            </a:extLst>
          </p:cNvPr>
          <p:cNvSpPr txBox="1"/>
          <p:nvPr/>
        </p:nvSpPr>
        <p:spPr>
          <a:xfrm>
            <a:off x="130834" y="1220009"/>
            <a:ext cx="11721860" cy="1015663"/>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We researched how to prevent this agriculture waste burnt pollution. After research, I learned that we need to use less time-consuming decompose technique and this waste convert into valuable eco-friendly products to prevent this pollution. So,</a:t>
            </a:r>
          </a:p>
        </p:txBody>
      </p:sp>
      <p:sp>
        <p:nvSpPr>
          <p:cNvPr id="3" name="TextBox 2">
            <a:extLst>
              <a:ext uri="{FF2B5EF4-FFF2-40B4-BE49-F238E27FC236}">
                <a16:creationId xmlns:a16="http://schemas.microsoft.com/office/drawing/2014/main" id="{C1A31ABB-06EE-F85E-AEB1-D677EF670043}"/>
              </a:ext>
            </a:extLst>
          </p:cNvPr>
          <p:cNvSpPr txBox="1"/>
          <p:nvPr/>
        </p:nvSpPr>
        <p:spPr>
          <a:xfrm>
            <a:off x="821666" y="2449575"/>
            <a:ext cx="10340196" cy="2862322"/>
          </a:xfrm>
          <a:prstGeom prst="rect">
            <a:avLst/>
          </a:prstGeom>
          <a:noFill/>
        </p:spPr>
        <p:txBody>
          <a:bodyPr wrap="square" rtlCol="0">
            <a:spAutoFit/>
          </a:bodyPr>
          <a:lstStyle/>
          <a:p>
            <a:pPr marL="285750" indent="-285750">
              <a:buFont typeface="Wingdings" panose="05000000000000000000" pitchFamily="2" charset="2"/>
              <a:buChar char="q"/>
            </a:pPr>
            <a:r>
              <a:rPr lang="en-US" sz="2000" b="1" dirty="0"/>
              <a:t>First, we developed a less time consuming decomposition technique by using of mucor fungi for the farmers. </a:t>
            </a:r>
          </a:p>
          <a:p>
            <a:pPr marL="285750" indent="-285750">
              <a:buFont typeface="Wingdings" panose="05000000000000000000" pitchFamily="2" charset="2"/>
              <a:buChar char="q"/>
            </a:pPr>
            <a:r>
              <a:rPr lang="en-US" sz="2000" b="1" dirty="0"/>
              <a:t>Secondly, we developed a organic nutrient by using of agricultural waste plant for the proper growth of fungi .</a:t>
            </a:r>
          </a:p>
          <a:p>
            <a:pPr marL="285750" indent="-285750">
              <a:buFont typeface="Wingdings" panose="05000000000000000000" pitchFamily="2" charset="2"/>
              <a:buChar char="q"/>
            </a:pPr>
            <a:r>
              <a:rPr lang="en-US" sz="2000" b="1" dirty="0"/>
              <a:t>Thirdly, we convert the decompose waste parts into organic liquid and solid fertilizer. </a:t>
            </a:r>
          </a:p>
          <a:p>
            <a:pPr marL="285750" indent="-285750">
              <a:buFont typeface="Wingdings" panose="05000000000000000000" pitchFamily="2" charset="2"/>
              <a:buChar char="q"/>
            </a:pPr>
            <a:r>
              <a:rPr lang="en-US" sz="2000" b="1" dirty="0"/>
              <a:t>We developed an industrial decomposition technique  to produce the bioethanol by using of different agricultural waste.</a:t>
            </a:r>
          </a:p>
          <a:p>
            <a:pPr marL="285750" indent="-285750">
              <a:buFont typeface="Wingdings" panose="05000000000000000000" pitchFamily="2" charset="2"/>
              <a:buChar char="q"/>
            </a:pPr>
            <a:r>
              <a:rPr lang="en-US" sz="2000" b="1" dirty="0"/>
              <a:t>We developed an eco friendly, long lasting, and easily recyclable battery by using agricultural waste decompose particle as an electrolyte</a:t>
            </a:r>
          </a:p>
        </p:txBody>
      </p:sp>
    </p:spTree>
    <p:extLst>
      <p:ext uri="{BB962C8B-B14F-4D97-AF65-F5344CB8AC3E}">
        <p14:creationId xmlns:p14="http://schemas.microsoft.com/office/powerpoint/2010/main" val="260589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9C6F5BAD-1B24-5212-A628-5E20F30DAC7A}"/>
              </a:ext>
            </a:extLst>
          </p:cNvPr>
          <p:cNvSpPr/>
          <p:nvPr/>
        </p:nvSpPr>
        <p:spPr>
          <a:xfrm>
            <a:off x="4113650" y="1070196"/>
            <a:ext cx="1873082" cy="1415333"/>
          </a:xfrm>
          <a:prstGeom prst="hexagon">
            <a:avLst/>
          </a:prstGeom>
          <a:solidFill>
            <a:schemeClr val="tx1">
              <a:lumMod val="75000"/>
            </a:schemeClr>
          </a:solidFill>
          <a:ln w="25400" cap="flat" cmpd="sng" algn="ctr">
            <a:solidFill>
              <a:srgbClr val="92D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5" name="Hexagon 4">
            <a:extLst>
              <a:ext uri="{FF2B5EF4-FFF2-40B4-BE49-F238E27FC236}">
                <a16:creationId xmlns:a16="http://schemas.microsoft.com/office/drawing/2014/main" id="{7C56BD6A-EA07-6A21-C4AD-3D30193885DF}"/>
              </a:ext>
            </a:extLst>
          </p:cNvPr>
          <p:cNvSpPr/>
          <p:nvPr/>
        </p:nvSpPr>
        <p:spPr>
          <a:xfrm>
            <a:off x="5672156" y="1852324"/>
            <a:ext cx="1873082" cy="1415333"/>
          </a:xfrm>
          <a:prstGeom prst="hexagon">
            <a:avLst/>
          </a:prstGeom>
          <a:solidFill>
            <a:schemeClr val="tx1">
              <a:lumMod val="95000"/>
            </a:schemeClr>
          </a:solidFill>
          <a:ln w="25400" cap="flat" cmpd="sng" algn="ctr">
            <a:solidFill>
              <a:srgbClr val="00B0F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6" name="Hexagon 5">
            <a:extLst>
              <a:ext uri="{FF2B5EF4-FFF2-40B4-BE49-F238E27FC236}">
                <a16:creationId xmlns:a16="http://schemas.microsoft.com/office/drawing/2014/main" id="{50BAA267-9A17-72EF-D0AB-DE165C3504D7}"/>
              </a:ext>
            </a:extLst>
          </p:cNvPr>
          <p:cNvSpPr/>
          <p:nvPr/>
        </p:nvSpPr>
        <p:spPr>
          <a:xfrm>
            <a:off x="4079144" y="2559990"/>
            <a:ext cx="1873082" cy="1415333"/>
          </a:xfrm>
          <a:prstGeom prst="hexagon">
            <a:avLst/>
          </a:prstGeom>
          <a:solidFill>
            <a:schemeClr val="accent4">
              <a:lumMod val="20000"/>
              <a:lumOff val="80000"/>
            </a:schemeClr>
          </a:solidFill>
          <a:ln w="25400" cap="flat" cmpd="sng" algn="ctr">
            <a:solidFill>
              <a:srgbClr val="FFC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sp>
        <p:nvSpPr>
          <p:cNvPr id="7" name="Hexagon 6">
            <a:extLst>
              <a:ext uri="{FF2B5EF4-FFF2-40B4-BE49-F238E27FC236}">
                <a16:creationId xmlns:a16="http://schemas.microsoft.com/office/drawing/2014/main" id="{BEB515DE-9E59-52D5-CD9B-6228C054D3BD}"/>
              </a:ext>
            </a:extLst>
          </p:cNvPr>
          <p:cNvSpPr/>
          <p:nvPr/>
        </p:nvSpPr>
        <p:spPr>
          <a:xfrm>
            <a:off x="2519496" y="1786334"/>
            <a:ext cx="1873082" cy="1415333"/>
          </a:xfrm>
          <a:prstGeom prst="hexagon">
            <a:avLst/>
          </a:prstGeom>
          <a:solidFill>
            <a:schemeClr val="accent2">
              <a:lumMod val="40000"/>
              <a:lumOff val="60000"/>
            </a:schemeClr>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8" name="Straight Connector 7">
            <a:extLst>
              <a:ext uri="{FF2B5EF4-FFF2-40B4-BE49-F238E27FC236}">
                <a16:creationId xmlns:a16="http://schemas.microsoft.com/office/drawing/2014/main" id="{2427C3C1-4631-C26F-7CCD-85735D9FF460}"/>
              </a:ext>
            </a:extLst>
          </p:cNvPr>
          <p:cNvCxnSpPr>
            <a:cxnSpLocks/>
          </p:cNvCxnSpPr>
          <p:nvPr/>
        </p:nvCxnSpPr>
        <p:spPr>
          <a:xfrm flipV="1">
            <a:off x="7545238" y="2559990"/>
            <a:ext cx="310550"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B05AA3-3589-E072-34B8-47DD33F99556}"/>
              </a:ext>
            </a:extLst>
          </p:cNvPr>
          <p:cNvCxnSpPr>
            <a:cxnSpLocks/>
          </p:cNvCxnSpPr>
          <p:nvPr/>
        </p:nvCxnSpPr>
        <p:spPr>
          <a:xfrm>
            <a:off x="7855788" y="2559990"/>
            <a:ext cx="0" cy="2550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10DF8E8-9F88-362E-0CAF-A70D0DF18AE5}"/>
              </a:ext>
            </a:extLst>
          </p:cNvPr>
          <p:cNvCxnSpPr>
            <a:cxnSpLocks/>
          </p:cNvCxnSpPr>
          <p:nvPr/>
        </p:nvCxnSpPr>
        <p:spPr>
          <a:xfrm flipH="1">
            <a:off x="7412965" y="5110015"/>
            <a:ext cx="44282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910784D3-C713-2EFC-E34E-61024368CF1A}"/>
              </a:ext>
            </a:extLst>
          </p:cNvPr>
          <p:cNvSpPr/>
          <p:nvPr/>
        </p:nvSpPr>
        <p:spPr>
          <a:xfrm>
            <a:off x="2559168" y="4192739"/>
            <a:ext cx="4853796" cy="1834551"/>
          </a:xfrm>
          <a:prstGeom prst="roundRect">
            <a:avLst/>
          </a:prstGeom>
          <a:solidFill>
            <a:schemeClr val="bg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2" name="Straight Arrow Connector 11">
            <a:extLst>
              <a:ext uri="{FF2B5EF4-FFF2-40B4-BE49-F238E27FC236}">
                <a16:creationId xmlns:a16="http://schemas.microsoft.com/office/drawing/2014/main" id="{FDCA976D-29EF-9871-415B-07A8D60F61E5}"/>
              </a:ext>
            </a:extLst>
          </p:cNvPr>
          <p:cNvCxnSpPr>
            <a:cxnSpLocks/>
          </p:cNvCxnSpPr>
          <p:nvPr/>
        </p:nvCxnSpPr>
        <p:spPr>
          <a:xfrm>
            <a:off x="1999227" y="2494000"/>
            <a:ext cx="52026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1B258A-8C77-D050-E39E-20C6539AA0D0}"/>
              </a:ext>
            </a:extLst>
          </p:cNvPr>
          <p:cNvCxnSpPr>
            <a:cxnSpLocks/>
          </p:cNvCxnSpPr>
          <p:nvPr/>
        </p:nvCxnSpPr>
        <p:spPr>
          <a:xfrm>
            <a:off x="1999227" y="2501172"/>
            <a:ext cx="0" cy="26155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B98AE87-0870-DF24-970D-50BB5738C7D0}"/>
              </a:ext>
            </a:extLst>
          </p:cNvPr>
          <p:cNvCxnSpPr>
            <a:cxnSpLocks/>
          </p:cNvCxnSpPr>
          <p:nvPr/>
        </p:nvCxnSpPr>
        <p:spPr>
          <a:xfrm>
            <a:off x="1999227" y="5110014"/>
            <a:ext cx="5846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1A2FFB3-C7CB-E89E-566E-7D7294AEE533}"/>
              </a:ext>
            </a:extLst>
          </p:cNvPr>
          <p:cNvPicPr>
            <a:picLocks noChangeAspect="1"/>
          </p:cNvPicPr>
          <p:nvPr/>
        </p:nvPicPr>
        <p:blipFill>
          <a:blip r:embed="rId2"/>
          <a:stretch>
            <a:fillRect/>
          </a:stretch>
        </p:blipFill>
        <p:spPr>
          <a:xfrm>
            <a:off x="2890713" y="1786334"/>
            <a:ext cx="1134948" cy="1401400"/>
          </a:xfrm>
          <a:prstGeom prst="rect">
            <a:avLst/>
          </a:prstGeom>
        </p:spPr>
      </p:pic>
      <p:pic>
        <p:nvPicPr>
          <p:cNvPr id="3" name="Picture 2">
            <a:extLst>
              <a:ext uri="{FF2B5EF4-FFF2-40B4-BE49-F238E27FC236}">
                <a16:creationId xmlns:a16="http://schemas.microsoft.com/office/drawing/2014/main" id="{E05C5F5E-E7EC-2EC0-8E31-B05CA23E29E5}"/>
              </a:ext>
            </a:extLst>
          </p:cNvPr>
          <p:cNvPicPr>
            <a:picLocks noChangeAspect="1"/>
          </p:cNvPicPr>
          <p:nvPr/>
        </p:nvPicPr>
        <p:blipFill>
          <a:blip r:embed="rId3"/>
          <a:stretch>
            <a:fillRect/>
          </a:stretch>
        </p:blipFill>
        <p:spPr>
          <a:xfrm>
            <a:off x="4446061" y="1070196"/>
            <a:ext cx="1172612" cy="1415333"/>
          </a:xfrm>
          <a:prstGeom prst="rect">
            <a:avLst/>
          </a:prstGeom>
        </p:spPr>
      </p:pic>
      <p:pic>
        <p:nvPicPr>
          <p:cNvPr id="15" name="Picture 14">
            <a:extLst>
              <a:ext uri="{FF2B5EF4-FFF2-40B4-BE49-F238E27FC236}">
                <a16:creationId xmlns:a16="http://schemas.microsoft.com/office/drawing/2014/main" id="{B557CAB4-808E-1871-D5CF-EF898EF32044}"/>
              </a:ext>
            </a:extLst>
          </p:cNvPr>
          <p:cNvPicPr>
            <a:picLocks noChangeAspect="1"/>
          </p:cNvPicPr>
          <p:nvPr/>
        </p:nvPicPr>
        <p:blipFill>
          <a:blip r:embed="rId4"/>
          <a:stretch>
            <a:fillRect/>
          </a:stretch>
        </p:blipFill>
        <p:spPr>
          <a:xfrm>
            <a:off x="4446060" y="2559990"/>
            <a:ext cx="1139249" cy="1415333"/>
          </a:xfrm>
          <a:prstGeom prst="rect">
            <a:avLst/>
          </a:prstGeom>
        </p:spPr>
      </p:pic>
      <p:pic>
        <p:nvPicPr>
          <p:cNvPr id="16" name="Picture 15">
            <a:extLst>
              <a:ext uri="{FF2B5EF4-FFF2-40B4-BE49-F238E27FC236}">
                <a16:creationId xmlns:a16="http://schemas.microsoft.com/office/drawing/2014/main" id="{79C82395-43F5-ED9B-6765-EB48E3A78FA0}"/>
              </a:ext>
            </a:extLst>
          </p:cNvPr>
          <p:cNvPicPr>
            <a:picLocks noChangeAspect="1"/>
          </p:cNvPicPr>
          <p:nvPr/>
        </p:nvPicPr>
        <p:blipFill>
          <a:blip r:embed="rId5"/>
          <a:stretch>
            <a:fillRect/>
          </a:stretch>
        </p:blipFill>
        <p:spPr>
          <a:xfrm>
            <a:off x="6028132" y="1852324"/>
            <a:ext cx="1150188" cy="1415333"/>
          </a:xfrm>
          <a:prstGeom prst="rect">
            <a:avLst/>
          </a:prstGeom>
        </p:spPr>
      </p:pic>
      <p:sp>
        <p:nvSpPr>
          <p:cNvPr id="17" name="TextBox 16">
            <a:extLst>
              <a:ext uri="{FF2B5EF4-FFF2-40B4-BE49-F238E27FC236}">
                <a16:creationId xmlns:a16="http://schemas.microsoft.com/office/drawing/2014/main" id="{8CF3AF8F-57D8-EE10-402C-F5B1F6A8AEC3}"/>
              </a:ext>
            </a:extLst>
          </p:cNvPr>
          <p:cNvSpPr txBox="1"/>
          <p:nvPr/>
        </p:nvSpPr>
        <p:spPr>
          <a:xfrm>
            <a:off x="0" y="10673"/>
            <a:ext cx="12192000" cy="707886"/>
          </a:xfrm>
          <a:prstGeom prst="rect">
            <a:avLst/>
          </a:prstGeom>
          <a:solidFill>
            <a:srgbClr val="99FF66"/>
          </a:solidFill>
        </p:spPr>
        <p:txBody>
          <a:bodyPr wrap="square" rtlCol="0">
            <a:spAutoFit/>
          </a:bodyPr>
          <a:lstStyle/>
          <a:p>
            <a:r>
              <a:rPr lang="en-US" sz="4000" b="1" i="1" dirty="0">
                <a:solidFill>
                  <a:schemeClr val="bg1"/>
                </a:solidFill>
                <a:effectLst>
                  <a:outerShdw blurRad="38100" dist="38100" dir="2700000" algn="tl">
                    <a:srgbClr val="000000">
                      <a:alpha val="43137"/>
                    </a:srgbClr>
                  </a:outerShdw>
                </a:effectLst>
              </a:rPr>
              <a:t>Our Solution…..</a:t>
            </a:r>
            <a:endParaRPr lang="en-IN" sz="4000" b="1" i="1" dirty="0">
              <a:solidFill>
                <a:schemeClr val="bg1"/>
              </a:solidFill>
              <a:effectLst>
                <a:outerShdw blurRad="38100" dist="38100" dir="2700000" algn="tl">
                  <a:srgbClr val="000000">
                    <a:alpha val="43137"/>
                  </a:srgbClr>
                </a:outerShdw>
              </a:effectLst>
            </a:endParaRPr>
          </a:p>
        </p:txBody>
      </p:sp>
      <p:pic>
        <p:nvPicPr>
          <p:cNvPr id="18" name="Picture 17">
            <a:extLst>
              <a:ext uri="{FF2B5EF4-FFF2-40B4-BE49-F238E27FC236}">
                <a16:creationId xmlns:a16="http://schemas.microsoft.com/office/drawing/2014/main" id="{8103E32F-C65A-6E16-53AF-35EE8B682A47}"/>
              </a:ext>
            </a:extLst>
          </p:cNvPr>
          <p:cNvPicPr>
            <a:picLocks noChangeAspect="1"/>
          </p:cNvPicPr>
          <p:nvPr/>
        </p:nvPicPr>
        <p:blipFill>
          <a:blip r:embed="rId6"/>
          <a:stretch>
            <a:fillRect/>
          </a:stretch>
        </p:blipFill>
        <p:spPr>
          <a:xfrm>
            <a:off x="11289467" y="1"/>
            <a:ext cx="891031" cy="720502"/>
          </a:xfrm>
          <a:prstGeom prst="rect">
            <a:avLst/>
          </a:prstGeom>
        </p:spPr>
      </p:pic>
      <p:sp>
        <p:nvSpPr>
          <p:cNvPr id="19" name="TextBox 18">
            <a:extLst>
              <a:ext uri="{FF2B5EF4-FFF2-40B4-BE49-F238E27FC236}">
                <a16:creationId xmlns:a16="http://schemas.microsoft.com/office/drawing/2014/main" id="{EACE8366-4A5A-421A-EC6F-9D4CABA43463}"/>
              </a:ext>
            </a:extLst>
          </p:cNvPr>
          <p:cNvSpPr txBox="1"/>
          <p:nvPr/>
        </p:nvSpPr>
        <p:spPr>
          <a:xfrm>
            <a:off x="3046417" y="4464725"/>
            <a:ext cx="1351909" cy="369332"/>
          </a:xfrm>
          <a:prstGeom prst="rect">
            <a:avLst/>
          </a:prstGeom>
          <a:noFill/>
        </p:spPr>
        <p:txBody>
          <a:bodyPr wrap="none" rtlCol="0">
            <a:spAutoFit/>
          </a:bodyPr>
          <a:lstStyle/>
          <a:p>
            <a:r>
              <a:rPr lang="en-US" b="1" dirty="0">
                <a:solidFill>
                  <a:srgbClr val="99FF66"/>
                </a:solidFill>
                <a:effectLst>
                  <a:outerShdw blurRad="38100" dist="38100" dir="2700000" algn="tl">
                    <a:srgbClr val="000000">
                      <a:alpha val="43137"/>
                    </a:srgbClr>
                  </a:outerShdw>
                </a:effectLst>
              </a:rPr>
              <a:t>Agriculture</a:t>
            </a:r>
          </a:p>
        </p:txBody>
      </p:sp>
      <p:pic>
        <p:nvPicPr>
          <p:cNvPr id="20" name="Picture 19">
            <a:extLst>
              <a:ext uri="{FF2B5EF4-FFF2-40B4-BE49-F238E27FC236}">
                <a16:creationId xmlns:a16="http://schemas.microsoft.com/office/drawing/2014/main" id="{18BB5573-B2CD-4D1B-979A-4B52C2F8568B}"/>
              </a:ext>
            </a:extLst>
          </p:cNvPr>
          <p:cNvPicPr>
            <a:picLocks noChangeAspect="1"/>
          </p:cNvPicPr>
          <p:nvPr/>
        </p:nvPicPr>
        <p:blipFill>
          <a:blip r:embed="rId7"/>
          <a:stretch>
            <a:fillRect/>
          </a:stretch>
        </p:blipFill>
        <p:spPr>
          <a:xfrm>
            <a:off x="2761465" y="4481005"/>
            <a:ext cx="258496" cy="353052"/>
          </a:xfrm>
          <a:prstGeom prst="rect">
            <a:avLst/>
          </a:prstGeom>
        </p:spPr>
      </p:pic>
      <p:pic>
        <p:nvPicPr>
          <p:cNvPr id="21" name="Picture 20">
            <a:extLst>
              <a:ext uri="{FF2B5EF4-FFF2-40B4-BE49-F238E27FC236}">
                <a16:creationId xmlns:a16="http://schemas.microsoft.com/office/drawing/2014/main" id="{6C6836F4-1C68-4BB4-CC39-E32B65F17426}"/>
              </a:ext>
            </a:extLst>
          </p:cNvPr>
          <p:cNvPicPr>
            <a:picLocks noChangeAspect="1"/>
          </p:cNvPicPr>
          <p:nvPr/>
        </p:nvPicPr>
        <p:blipFill>
          <a:blip r:embed="rId8"/>
          <a:stretch>
            <a:fillRect/>
          </a:stretch>
        </p:blipFill>
        <p:spPr>
          <a:xfrm>
            <a:off x="2729256" y="5010867"/>
            <a:ext cx="297472" cy="198294"/>
          </a:xfrm>
          <a:prstGeom prst="rect">
            <a:avLst/>
          </a:prstGeom>
        </p:spPr>
      </p:pic>
      <p:sp>
        <p:nvSpPr>
          <p:cNvPr id="22" name="TextBox 21">
            <a:extLst>
              <a:ext uri="{FF2B5EF4-FFF2-40B4-BE49-F238E27FC236}">
                <a16:creationId xmlns:a16="http://schemas.microsoft.com/office/drawing/2014/main" id="{66A1A56D-B19D-E91F-648D-554C3097BDA1}"/>
              </a:ext>
            </a:extLst>
          </p:cNvPr>
          <p:cNvSpPr txBox="1"/>
          <p:nvPr/>
        </p:nvSpPr>
        <p:spPr>
          <a:xfrm>
            <a:off x="3085017" y="4932065"/>
            <a:ext cx="1274708" cy="369332"/>
          </a:xfrm>
          <a:prstGeom prst="rect">
            <a:avLst/>
          </a:prstGeom>
          <a:noFill/>
        </p:spPr>
        <p:txBody>
          <a:bodyPr wrap="none" rtlCol="0">
            <a:spAutoFit/>
          </a:bodyPr>
          <a:lstStyle/>
          <a:p>
            <a:r>
              <a:rPr lang="en-US" b="1" dirty="0">
                <a:solidFill>
                  <a:srgbClr val="92D050"/>
                </a:solidFill>
                <a:effectLst>
                  <a:outerShdw blurRad="38100" dist="38100" dir="2700000" algn="tl">
                    <a:srgbClr val="000000">
                      <a:alpha val="43137"/>
                    </a:srgbClr>
                  </a:outerShdw>
                </a:effectLst>
              </a:rPr>
              <a:t>Household</a:t>
            </a:r>
            <a:endParaRPr lang="en-IN" b="1" dirty="0">
              <a:solidFill>
                <a:srgbClr val="92D050"/>
              </a:solidFill>
              <a:effectLst>
                <a:outerShdw blurRad="38100" dist="38100" dir="2700000" algn="tl">
                  <a:srgbClr val="000000">
                    <a:alpha val="43137"/>
                  </a:srgbClr>
                </a:outerShdw>
              </a:effectLst>
            </a:endParaRPr>
          </a:p>
        </p:txBody>
      </p:sp>
      <p:pic>
        <p:nvPicPr>
          <p:cNvPr id="23" name="Picture 22">
            <a:extLst>
              <a:ext uri="{FF2B5EF4-FFF2-40B4-BE49-F238E27FC236}">
                <a16:creationId xmlns:a16="http://schemas.microsoft.com/office/drawing/2014/main" id="{3712A810-67DB-E478-1753-9843E71DB7C6}"/>
              </a:ext>
            </a:extLst>
          </p:cNvPr>
          <p:cNvPicPr>
            <a:picLocks noChangeAspect="1"/>
          </p:cNvPicPr>
          <p:nvPr/>
        </p:nvPicPr>
        <p:blipFill>
          <a:blip r:embed="rId9"/>
          <a:stretch>
            <a:fillRect/>
          </a:stretch>
        </p:blipFill>
        <p:spPr>
          <a:xfrm>
            <a:off x="2779523" y="5524989"/>
            <a:ext cx="247205" cy="186473"/>
          </a:xfrm>
          <a:prstGeom prst="rect">
            <a:avLst/>
          </a:prstGeom>
        </p:spPr>
      </p:pic>
      <p:sp>
        <p:nvSpPr>
          <p:cNvPr id="24" name="TextBox 23">
            <a:extLst>
              <a:ext uri="{FF2B5EF4-FFF2-40B4-BE49-F238E27FC236}">
                <a16:creationId xmlns:a16="http://schemas.microsoft.com/office/drawing/2014/main" id="{8A2204E3-F2FD-F618-E66C-C827E63E7B30}"/>
              </a:ext>
            </a:extLst>
          </p:cNvPr>
          <p:cNvSpPr txBox="1"/>
          <p:nvPr/>
        </p:nvSpPr>
        <p:spPr>
          <a:xfrm>
            <a:off x="3085017" y="5433559"/>
            <a:ext cx="785793" cy="369332"/>
          </a:xfrm>
          <a:prstGeom prst="rect">
            <a:avLst/>
          </a:prstGeom>
          <a:noFill/>
        </p:spPr>
        <p:txBody>
          <a:bodyPr wrap="none" rtlCol="0">
            <a:spAutoFit/>
          </a:bodyPr>
          <a:lstStyle/>
          <a:p>
            <a:r>
              <a:rPr lang="en-US" b="1" dirty="0">
                <a:solidFill>
                  <a:srgbClr val="00B050"/>
                </a:solidFill>
                <a:effectLst>
                  <a:outerShdw blurRad="38100" dist="38100" dir="2700000" algn="tl">
                    <a:srgbClr val="000000">
                      <a:alpha val="43137"/>
                    </a:srgbClr>
                  </a:outerShdw>
                </a:effectLst>
              </a:rPr>
              <a:t>Shops</a:t>
            </a:r>
            <a:endParaRPr lang="en-IN" b="1" dirty="0">
              <a:solidFill>
                <a:srgbClr val="00B050"/>
              </a:solidFill>
              <a:effectLst>
                <a:outerShdw blurRad="38100" dist="38100" dir="2700000" algn="tl">
                  <a:srgbClr val="000000">
                    <a:alpha val="43137"/>
                  </a:srgbClr>
                </a:outerShdw>
              </a:effectLst>
            </a:endParaRPr>
          </a:p>
        </p:txBody>
      </p:sp>
      <p:pic>
        <p:nvPicPr>
          <p:cNvPr id="26" name="Picture 25">
            <a:extLst>
              <a:ext uri="{FF2B5EF4-FFF2-40B4-BE49-F238E27FC236}">
                <a16:creationId xmlns:a16="http://schemas.microsoft.com/office/drawing/2014/main" id="{67A9916A-926C-80F6-210B-FEC0BD2F74CC}"/>
              </a:ext>
            </a:extLst>
          </p:cNvPr>
          <p:cNvPicPr>
            <a:picLocks noChangeAspect="1"/>
          </p:cNvPicPr>
          <p:nvPr/>
        </p:nvPicPr>
        <p:blipFill>
          <a:blip r:embed="rId10"/>
          <a:stretch>
            <a:fillRect/>
          </a:stretch>
        </p:blipFill>
        <p:spPr>
          <a:xfrm>
            <a:off x="4860482" y="4515195"/>
            <a:ext cx="379417" cy="284672"/>
          </a:xfrm>
          <a:prstGeom prst="rect">
            <a:avLst/>
          </a:prstGeom>
        </p:spPr>
      </p:pic>
      <p:pic>
        <p:nvPicPr>
          <p:cNvPr id="28" name="Picture 27">
            <a:extLst>
              <a:ext uri="{FF2B5EF4-FFF2-40B4-BE49-F238E27FC236}">
                <a16:creationId xmlns:a16="http://schemas.microsoft.com/office/drawing/2014/main" id="{72DFD689-B5F1-2417-A243-1CE53C9F506E}"/>
              </a:ext>
            </a:extLst>
          </p:cNvPr>
          <p:cNvPicPr>
            <a:picLocks noChangeAspect="1"/>
          </p:cNvPicPr>
          <p:nvPr/>
        </p:nvPicPr>
        <p:blipFill>
          <a:blip r:embed="rId11"/>
          <a:stretch>
            <a:fillRect/>
          </a:stretch>
        </p:blipFill>
        <p:spPr>
          <a:xfrm>
            <a:off x="4816801" y="4966395"/>
            <a:ext cx="431132" cy="374786"/>
          </a:xfrm>
          <a:prstGeom prst="rect">
            <a:avLst/>
          </a:prstGeom>
        </p:spPr>
      </p:pic>
      <p:pic>
        <p:nvPicPr>
          <p:cNvPr id="30" name="Picture 29">
            <a:extLst>
              <a:ext uri="{FF2B5EF4-FFF2-40B4-BE49-F238E27FC236}">
                <a16:creationId xmlns:a16="http://schemas.microsoft.com/office/drawing/2014/main" id="{F3E3D32F-58B8-CE35-7361-82829C5F6A5C}"/>
              </a:ext>
            </a:extLst>
          </p:cNvPr>
          <p:cNvPicPr>
            <a:picLocks noChangeAspect="1"/>
          </p:cNvPicPr>
          <p:nvPr/>
        </p:nvPicPr>
        <p:blipFill>
          <a:blip r:embed="rId12"/>
          <a:stretch>
            <a:fillRect/>
          </a:stretch>
        </p:blipFill>
        <p:spPr>
          <a:xfrm>
            <a:off x="4816801" y="5573523"/>
            <a:ext cx="418017" cy="310549"/>
          </a:xfrm>
          <a:prstGeom prst="rect">
            <a:avLst/>
          </a:prstGeom>
        </p:spPr>
      </p:pic>
      <p:sp>
        <p:nvSpPr>
          <p:cNvPr id="31" name="TextBox 30">
            <a:extLst>
              <a:ext uri="{FF2B5EF4-FFF2-40B4-BE49-F238E27FC236}">
                <a16:creationId xmlns:a16="http://schemas.microsoft.com/office/drawing/2014/main" id="{ED6EFD06-9976-3F66-1DFE-088A61D7D5C2}"/>
              </a:ext>
            </a:extLst>
          </p:cNvPr>
          <p:cNvSpPr txBox="1"/>
          <p:nvPr/>
        </p:nvSpPr>
        <p:spPr>
          <a:xfrm>
            <a:off x="5349992" y="5544131"/>
            <a:ext cx="1597169" cy="369332"/>
          </a:xfrm>
          <a:prstGeom prst="rect">
            <a:avLst/>
          </a:prstGeom>
          <a:noFill/>
        </p:spPr>
        <p:txBody>
          <a:bodyPr wrap="none" rtlCol="0">
            <a:spAutoFit/>
          </a:bodyPr>
          <a:lstStyle/>
          <a:p>
            <a:r>
              <a:rPr lang="en-US" b="1" dirty="0">
                <a:solidFill>
                  <a:srgbClr val="00B050"/>
                </a:solidFill>
                <a:effectLst>
                  <a:outerShdw blurRad="38100" dist="38100" dir="2700000" algn="tl">
                    <a:srgbClr val="000000">
                      <a:alpha val="43137"/>
                    </a:srgbClr>
                  </a:outerShdw>
                </a:effectLst>
              </a:rPr>
              <a:t>Green Energy</a:t>
            </a:r>
            <a:endParaRPr lang="en-IN" b="1" dirty="0">
              <a:solidFill>
                <a:srgbClr val="00B050"/>
              </a:solidFill>
              <a:effectLst>
                <a:outerShdw blurRad="38100" dist="38100" dir="2700000" algn="tl">
                  <a:srgbClr val="000000">
                    <a:alpha val="43137"/>
                  </a:srgbClr>
                </a:outerShdw>
              </a:effectLst>
            </a:endParaRPr>
          </a:p>
        </p:txBody>
      </p:sp>
      <p:sp>
        <p:nvSpPr>
          <p:cNvPr id="32" name="TextBox 31">
            <a:extLst>
              <a:ext uri="{FF2B5EF4-FFF2-40B4-BE49-F238E27FC236}">
                <a16:creationId xmlns:a16="http://schemas.microsoft.com/office/drawing/2014/main" id="{5E8A6652-9948-EDC6-9977-AD7050A59B8F}"/>
              </a:ext>
            </a:extLst>
          </p:cNvPr>
          <p:cNvSpPr txBox="1"/>
          <p:nvPr/>
        </p:nvSpPr>
        <p:spPr>
          <a:xfrm>
            <a:off x="5258269" y="4434383"/>
            <a:ext cx="2188228" cy="369332"/>
          </a:xfrm>
          <a:prstGeom prst="rect">
            <a:avLst/>
          </a:prstGeom>
          <a:noFill/>
        </p:spPr>
        <p:txBody>
          <a:bodyPr wrap="none" rtlCol="0">
            <a:spAutoFit/>
          </a:bodyPr>
          <a:lstStyle/>
          <a:p>
            <a:r>
              <a:rPr lang="en-US" b="1" dirty="0">
                <a:solidFill>
                  <a:srgbClr val="FFFF00"/>
                </a:solidFill>
                <a:effectLst>
                  <a:outerShdw blurRad="38100" dist="38100" dir="2700000" algn="tl">
                    <a:srgbClr val="000000">
                      <a:alpha val="43137"/>
                    </a:srgbClr>
                  </a:outerShdw>
                </a:effectLst>
              </a:rPr>
              <a:t>Fertilizer Industries</a:t>
            </a:r>
            <a:endParaRPr lang="en-IN" b="1" dirty="0">
              <a:solidFill>
                <a:srgbClr val="FFFF00"/>
              </a:solidFill>
              <a:effectLst>
                <a:outerShdw blurRad="38100" dist="38100" dir="2700000" algn="tl">
                  <a:srgbClr val="000000">
                    <a:alpha val="43137"/>
                  </a:srgbClr>
                </a:outerShdw>
              </a:effectLst>
            </a:endParaRPr>
          </a:p>
        </p:txBody>
      </p:sp>
      <p:sp>
        <p:nvSpPr>
          <p:cNvPr id="33" name="TextBox 32">
            <a:extLst>
              <a:ext uri="{FF2B5EF4-FFF2-40B4-BE49-F238E27FC236}">
                <a16:creationId xmlns:a16="http://schemas.microsoft.com/office/drawing/2014/main" id="{06E05298-62E4-C175-231B-090D4F1E5CD3}"/>
              </a:ext>
            </a:extLst>
          </p:cNvPr>
          <p:cNvSpPr txBox="1"/>
          <p:nvPr/>
        </p:nvSpPr>
        <p:spPr>
          <a:xfrm>
            <a:off x="5210243" y="4989257"/>
            <a:ext cx="2284280" cy="369332"/>
          </a:xfrm>
          <a:prstGeom prst="rect">
            <a:avLst/>
          </a:prstGeom>
          <a:noFill/>
        </p:spPr>
        <p:txBody>
          <a:bodyPr wrap="none" rtlCol="0">
            <a:spAutoFit/>
          </a:bodyPr>
          <a:lstStyle/>
          <a:p>
            <a:r>
              <a:rPr lang="en-US" b="1" dirty="0">
                <a:solidFill>
                  <a:srgbClr val="92D050"/>
                </a:solidFill>
                <a:effectLst>
                  <a:outerShdw blurRad="38100" dist="38100" dir="2700000" algn="tl">
                    <a:srgbClr val="000000">
                      <a:alpha val="43137"/>
                    </a:srgbClr>
                  </a:outerShdw>
                </a:effectLst>
              </a:rPr>
              <a:t>Petroleum Industries</a:t>
            </a:r>
            <a:endParaRPr lang="en-IN" b="1" dirty="0">
              <a:solidFill>
                <a:srgbClr val="92D050"/>
              </a:solidFill>
              <a:effectLst>
                <a:outerShdw blurRad="38100" dist="38100" dir="2700000" algn="tl">
                  <a:srgbClr val="000000">
                    <a:alpha val="43137"/>
                  </a:srgbClr>
                </a:outerShdw>
              </a:effectLst>
            </a:endParaRPr>
          </a:p>
        </p:txBody>
      </p:sp>
      <p:sp>
        <p:nvSpPr>
          <p:cNvPr id="34" name="Flowchart: Alternate Process 33">
            <a:extLst>
              <a:ext uri="{FF2B5EF4-FFF2-40B4-BE49-F238E27FC236}">
                <a16:creationId xmlns:a16="http://schemas.microsoft.com/office/drawing/2014/main" id="{E5DDFADF-19AB-E3AA-F1C2-76E4862AD471}"/>
              </a:ext>
            </a:extLst>
          </p:cNvPr>
          <p:cNvSpPr/>
          <p:nvPr/>
        </p:nvSpPr>
        <p:spPr>
          <a:xfrm>
            <a:off x="8689675" y="2017060"/>
            <a:ext cx="3165140" cy="735880"/>
          </a:xfrm>
          <a:prstGeom prst="flowChartAlternateProcess">
            <a:avLst/>
          </a:prstGeom>
          <a:solidFill>
            <a:srgbClr val="FFFF00"/>
          </a:solidFill>
          <a:ln>
            <a:solidFill>
              <a:srgbClr val="FF0000"/>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2000" b="1" i="1" dirty="0">
                <a:solidFill>
                  <a:schemeClr val="tx1"/>
                </a:solidFill>
                <a:effectLst>
                  <a:outerShdw blurRad="38100" dist="38100" dir="2700000" algn="tl">
                    <a:srgbClr val="000000">
                      <a:alpha val="43137"/>
                    </a:srgbClr>
                  </a:outerShdw>
                </a:effectLst>
                <a:latin typeface="SamsungOne 400c"/>
              </a:rPr>
              <a:t>100% Eco-friendly</a:t>
            </a:r>
          </a:p>
        </p:txBody>
      </p:sp>
      <p:sp>
        <p:nvSpPr>
          <p:cNvPr id="35" name="Flowchart: Alternate Process 34">
            <a:extLst>
              <a:ext uri="{FF2B5EF4-FFF2-40B4-BE49-F238E27FC236}">
                <a16:creationId xmlns:a16="http://schemas.microsoft.com/office/drawing/2014/main" id="{2909B365-D313-3A17-01FE-7BF2DB587F78}"/>
              </a:ext>
            </a:extLst>
          </p:cNvPr>
          <p:cNvSpPr/>
          <p:nvPr/>
        </p:nvSpPr>
        <p:spPr>
          <a:xfrm>
            <a:off x="8689675" y="3073071"/>
            <a:ext cx="3165140" cy="735880"/>
          </a:xfrm>
          <a:prstGeom prst="flowChartAlternateProcess">
            <a:avLst/>
          </a:prstGeom>
          <a:solidFill>
            <a:srgbClr val="FFFF00"/>
          </a:solidFill>
          <a:ln>
            <a:solidFill>
              <a:srgbClr val="FF0000"/>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2000" b="1" i="1" dirty="0">
                <a:solidFill>
                  <a:schemeClr val="tx1"/>
                </a:solidFill>
                <a:effectLst>
                  <a:outerShdw blurRad="38100" dist="38100" dir="2700000" algn="tl">
                    <a:srgbClr val="000000">
                      <a:alpha val="43137"/>
                    </a:srgbClr>
                  </a:outerShdw>
                </a:effectLst>
                <a:latin typeface="SamsungOne 400c"/>
              </a:rPr>
              <a:t>Reduce Air Pollution</a:t>
            </a:r>
          </a:p>
        </p:txBody>
      </p:sp>
      <p:sp>
        <p:nvSpPr>
          <p:cNvPr id="36" name="Flowchart: Alternate Process 35">
            <a:extLst>
              <a:ext uri="{FF2B5EF4-FFF2-40B4-BE49-F238E27FC236}">
                <a16:creationId xmlns:a16="http://schemas.microsoft.com/office/drawing/2014/main" id="{CB2CE176-4A97-D245-350E-C334A46DD2DE}"/>
              </a:ext>
            </a:extLst>
          </p:cNvPr>
          <p:cNvSpPr/>
          <p:nvPr/>
        </p:nvSpPr>
        <p:spPr>
          <a:xfrm>
            <a:off x="8718429" y="4192739"/>
            <a:ext cx="3165140" cy="735880"/>
          </a:xfrm>
          <a:prstGeom prst="flowChartAlternateProcess">
            <a:avLst/>
          </a:prstGeom>
          <a:solidFill>
            <a:srgbClr val="FFFF00"/>
          </a:solidFill>
          <a:ln>
            <a:solidFill>
              <a:srgbClr val="FF0000"/>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2000" b="1" i="1" dirty="0">
                <a:solidFill>
                  <a:schemeClr val="tx1"/>
                </a:solidFill>
                <a:effectLst>
                  <a:outerShdw blurRad="38100" dist="38100" dir="2700000" algn="tl">
                    <a:srgbClr val="000000">
                      <a:alpha val="43137"/>
                    </a:srgbClr>
                  </a:outerShdw>
                </a:effectLst>
                <a:latin typeface="SamsungOne 400c"/>
              </a:rPr>
              <a:t>Reduce Soil Pollution</a:t>
            </a:r>
          </a:p>
        </p:txBody>
      </p:sp>
      <p:sp>
        <p:nvSpPr>
          <p:cNvPr id="37" name="Flowchart: Alternate Process 36">
            <a:extLst>
              <a:ext uri="{FF2B5EF4-FFF2-40B4-BE49-F238E27FC236}">
                <a16:creationId xmlns:a16="http://schemas.microsoft.com/office/drawing/2014/main" id="{B9191D33-C319-5BF3-A18E-BF8C57A3C386}"/>
              </a:ext>
            </a:extLst>
          </p:cNvPr>
          <p:cNvSpPr/>
          <p:nvPr/>
        </p:nvSpPr>
        <p:spPr>
          <a:xfrm>
            <a:off x="8718429" y="5209161"/>
            <a:ext cx="3165140" cy="735880"/>
          </a:xfrm>
          <a:prstGeom prst="flowChartAlternateProcess">
            <a:avLst/>
          </a:prstGeom>
          <a:solidFill>
            <a:srgbClr val="FFFF00"/>
          </a:solidFill>
          <a:ln>
            <a:solidFill>
              <a:srgbClr val="FF0000"/>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2000" b="1" i="1" dirty="0">
                <a:solidFill>
                  <a:schemeClr val="tx1"/>
                </a:solidFill>
                <a:effectLst>
                  <a:outerShdw blurRad="38100" dist="38100" dir="2700000" algn="tl">
                    <a:srgbClr val="000000">
                      <a:alpha val="43137"/>
                    </a:srgbClr>
                  </a:outerShdw>
                </a:effectLst>
                <a:latin typeface="SamsungOne 400c"/>
              </a:rPr>
              <a:t>Save Water</a:t>
            </a:r>
          </a:p>
        </p:txBody>
      </p:sp>
    </p:spTree>
    <p:extLst>
      <p:ext uri="{BB962C8B-B14F-4D97-AF65-F5344CB8AC3E}">
        <p14:creationId xmlns:p14="http://schemas.microsoft.com/office/powerpoint/2010/main" val="3234896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0D011C-9A47-2693-34B5-3A72E25F2C68}"/>
              </a:ext>
            </a:extLst>
          </p:cNvPr>
          <p:cNvSpPr txBox="1"/>
          <p:nvPr/>
        </p:nvSpPr>
        <p:spPr>
          <a:xfrm>
            <a:off x="1" y="8572"/>
            <a:ext cx="12192000" cy="707886"/>
          </a:xfrm>
          <a:prstGeom prst="rect">
            <a:avLst/>
          </a:prstGeom>
          <a:solidFill>
            <a:srgbClr val="99FF66"/>
          </a:solidFill>
        </p:spPr>
        <p:txBody>
          <a:bodyPr wrap="square" rtlCol="0">
            <a:spAutoFit/>
          </a:bodyPr>
          <a:lstStyle/>
          <a:p>
            <a:r>
              <a:rPr lang="en-US" sz="4000" b="1" i="1" dirty="0">
                <a:solidFill>
                  <a:schemeClr val="bg1"/>
                </a:solidFill>
                <a:effectLst>
                  <a:outerShdw blurRad="38100" dist="38100" dir="2700000" algn="tl">
                    <a:srgbClr val="000000">
                      <a:alpha val="43137"/>
                    </a:srgbClr>
                  </a:outerShdw>
                </a:effectLst>
              </a:rPr>
              <a:t> Our Fungus Culture Solution….. </a:t>
            </a:r>
            <a:endParaRPr lang="en-IN" sz="4000" b="1" i="1" dirty="0">
              <a:solidFill>
                <a:schemeClr val="bg1"/>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3541D8C3-5B6F-9CA2-D189-9DB780221E70}"/>
              </a:ext>
            </a:extLst>
          </p:cNvPr>
          <p:cNvSpPr txBox="1"/>
          <p:nvPr/>
        </p:nvSpPr>
        <p:spPr>
          <a:xfrm>
            <a:off x="890665" y="1553569"/>
            <a:ext cx="6415981" cy="2862322"/>
          </a:xfrm>
          <a:prstGeom prst="rect">
            <a:avLst/>
          </a:prstGeom>
          <a:noFill/>
        </p:spPr>
        <p:txBody>
          <a:bodyPr wrap="square">
            <a:spAutoFit/>
          </a:bodyPr>
          <a:lstStyle/>
          <a:p>
            <a:pPr marL="342900" indent="-342900">
              <a:buFont typeface="Wingdings" panose="05000000000000000000" pitchFamily="2" charset="2"/>
              <a:buChar char="q"/>
            </a:pPr>
            <a:r>
              <a:rPr lang="en-US" sz="2000" dirty="0"/>
              <a:t>These solution are made from a Specific fungus.</a:t>
            </a:r>
          </a:p>
          <a:p>
            <a:r>
              <a:rPr lang="en-US" sz="2000" dirty="0"/>
              <a:t> </a:t>
            </a:r>
          </a:p>
          <a:p>
            <a:pPr marL="342900" indent="-342900">
              <a:buFont typeface="Wingdings" panose="05000000000000000000" pitchFamily="2" charset="2"/>
              <a:buChar char="q"/>
            </a:pPr>
            <a:r>
              <a:rPr lang="en-US" sz="2000" dirty="0"/>
              <a:t>These fungi are of better quality than ordinary mucor fungus as they grow in less time than ordinary mucor fungus and they grow immediately in agri waste and decompose the agri waste in a shorter period of time.</a:t>
            </a:r>
          </a:p>
          <a:p>
            <a:endParaRPr lang="en-US" sz="2000" dirty="0"/>
          </a:p>
          <a:p>
            <a:pPr marL="342900" indent="-342900">
              <a:buFont typeface="Wingdings" panose="05000000000000000000" pitchFamily="2" charset="2"/>
              <a:buChar char="q"/>
            </a:pPr>
            <a:r>
              <a:rPr lang="en-US" sz="2000" dirty="0"/>
              <a:t> The growth of Mucor fungus can be eliminated with the help of hot water at 100°C.</a:t>
            </a:r>
          </a:p>
        </p:txBody>
      </p:sp>
      <p:pic>
        <p:nvPicPr>
          <p:cNvPr id="6" name="Picture 5">
            <a:extLst>
              <a:ext uri="{FF2B5EF4-FFF2-40B4-BE49-F238E27FC236}">
                <a16:creationId xmlns:a16="http://schemas.microsoft.com/office/drawing/2014/main" id="{B8D9E878-884A-9569-5F5B-0D4F0EFFE10F}"/>
              </a:ext>
            </a:extLst>
          </p:cNvPr>
          <p:cNvPicPr>
            <a:picLocks noChangeAspect="1"/>
          </p:cNvPicPr>
          <p:nvPr/>
        </p:nvPicPr>
        <p:blipFill>
          <a:blip r:embed="rId2"/>
          <a:stretch>
            <a:fillRect/>
          </a:stretch>
        </p:blipFill>
        <p:spPr>
          <a:xfrm>
            <a:off x="8728415" y="3621054"/>
            <a:ext cx="3049320" cy="2277374"/>
          </a:xfrm>
          <a:prstGeom prst="rect">
            <a:avLst/>
          </a:prstGeom>
        </p:spPr>
      </p:pic>
      <p:pic>
        <p:nvPicPr>
          <p:cNvPr id="8" name="Picture 7">
            <a:extLst>
              <a:ext uri="{FF2B5EF4-FFF2-40B4-BE49-F238E27FC236}">
                <a16:creationId xmlns:a16="http://schemas.microsoft.com/office/drawing/2014/main" id="{10D3647B-CA56-CA07-6F9D-8596F16726F2}"/>
              </a:ext>
            </a:extLst>
          </p:cNvPr>
          <p:cNvPicPr>
            <a:picLocks noChangeAspect="1"/>
          </p:cNvPicPr>
          <p:nvPr/>
        </p:nvPicPr>
        <p:blipFill>
          <a:blip r:embed="rId3"/>
          <a:stretch>
            <a:fillRect/>
          </a:stretch>
        </p:blipFill>
        <p:spPr>
          <a:xfrm>
            <a:off x="8665353" y="1062739"/>
            <a:ext cx="3049320" cy="2030083"/>
          </a:xfrm>
          <a:prstGeom prst="rect">
            <a:avLst/>
          </a:prstGeom>
        </p:spPr>
      </p:pic>
      <p:sp>
        <p:nvSpPr>
          <p:cNvPr id="9" name="TextBox 8">
            <a:extLst>
              <a:ext uri="{FF2B5EF4-FFF2-40B4-BE49-F238E27FC236}">
                <a16:creationId xmlns:a16="http://schemas.microsoft.com/office/drawing/2014/main" id="{36C4F310-1F65-28CC-4CDD-BE7B3A15A893}"/>
              </a:ext>
            </a:extLst>
          </p:cNvPr>
          <p:cNvSpPr txBox="1"/>
          <p:nvPr/>
        </p:nvSpPr>
        <p:spPr>
          <a:xfrm>
            <a:off x="9101157" y="5898428"/>
            <a:ext cx="2303836" cy="369332"/>
          </a:xfrm>
          <a:prstGeom prst="rect">
            <a:avLst/>
          </a:prstGeom>
          <a:noFill/>
        </p:spPr>
        <p:txBody>
          <a:bodyPr wrap="none" rtlCol="0">
            <a:spAutoFit/>
          </a:bodyPr>
          <a:lstStyle/>
          <a:p>
            <a:r>
              <a:rPr lang="en-US" sz="1800" b="1" dirty="0"/>
              <a:t>Fig: culture solution </a:t>
            </a:r>
          </a:p>
        </p:txBody>
      </p:sp>
      <p:sp>
        <p:nvSpPr>
          <p:cNvPr id="10" name="TextBox 9">
            <a:extLst>
              <a:ext uri="{FF2B5EF4-FFF2-40B4-BE49-F238E27FC236}">
                <a16:creationId xmlns:a16="http://schemas.microsoft.com/office/drawing/2014/main" id="{FE6EC2F6-2E1F-9D66-52B5-0247AABDC42E}"/>
              </a:ext>
            </a:extLst>
          </p:cNvPr>
          <p:cNvSpPr txBox="1"/>
          <p:nvPr/>
        </p:nvSpPr>
        <p:spPr>
          <a:xfrm>
            <a:off x="9191982" y="3151100"/>
            <a:ext cx="1996059" cy="369332"/>
          </a:xfrm>
          <a:prstGeom prst="rect">
            <a:avLst/>
          </a:prstGeom>
          <a:noFill/>
        </p:spPr>
        <p:txBody>
          <a:bodyPr wrap="none" rtlCol="0">
            <a:spAutoFit/>
          </a:bodyPr>
          <a:lstStyle/>
          <a:p>
            <a:r>
              <a:rPr lang="en-US" b="1" dirty="0"/>
              <a:t>Fig: Mucor Fugus</a:t>
            </a:r>
            <a:endParaRPr lang="en-IN" b="1" dirty="0"/>
          </a:p>
        </p:txBody>
      </p:sp>
      <p:pic>
        <p:nvPicPr>
          <p:cNvPr id="2" name="Picture 1">
            <a:extLst>
              <a:ext uri="{FF2B5EF4-FFF2-40B4-BE49-F238E27FC236}">
                <a16:creationId xmlns:a16="http://schemas.microsoft.com/office/drawing/2014/main" id="{8C2EACFA-9A15-CE51-1F04-46DF35420C94}"/>
              </a:ext>
            </a:extLst>
          </p:cNvPr>
          <p:cNvPicPr>
            <a:picLocks noChangeAspect="1"/>
          </p:cNvPicPr>
          <p:nvPr/>
        </p:nvPicPr>
        <p:blipFill>
          <a:blip r:embed="rId4"/>
          <a:stretch>
            <a:fillRect/>
          </a:stretch>
        </p:blipFill>
        <p:spPr>
          <a:xfrm>
            <a:off x="11306720" y="1"/>
            <a:ext cx="891031" cy="720502"/>
          </a:xfrm>
          <a:prstGeom prst="rect">
            <a:avLst/>
          </a:prstGeom>
        </p:spPr>
      </p:pic>
    </p:spTree>
    <p:extLst>
      <p:ext uri="{BB962C8B-B14F-4D97-AF65-F5344CB8AC3E}">
        <p14:creationId xmlns:p14="http://schemas.microsoft.com/office/powerpoint/2010/main" val="379399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054ED6-54DB-8BC6-567C-21DC299FF6D5}"/>
              </a:ext>
            </a:extLst>
          </p:cNvPr>
          <p:cNvSpPr txBox="1"/>
          <p:nvPr/>
        </p:nvSpPr>
        <p:spPr>
          <a:xfrm>
            <a:off x="0" y="8927"/>
            <a:ext cx="12192000" cy="707886"/>
          </a:xfrm>
          <a:prstGeom prst="rect">
            <a:avLst/>
          </a:prstGeom>
          <a:solidFill>
            <a:srgbClr val="99FF66"/>
          </a:solidFill>
        </p:spPr>
        <p:txBody>
          <a:bodyPr wrap="square" rtlCol="0">
            <a:spAutoFit/>
          </a:bodyPr>
          <a:lstStyle/>
          <a:p>
            <a:r>
              <a:rPr lang="en-US" sz="1800" b="1" i="1" dirty="0"/>
              <a:t> </a:t>
            </a:r>
            <a:r>
              <a:rPr lang="en-US" sz="4000" b="1" i="1" dirty="0">
                <a:solidFill>
                  <a:schemeClr val="bg1"/>
                </a:solidFill>
              </a:rPr>
              <a:t>Our Decomposition Technique for Farmer…</a:t>
            </a:r>
            <a:r>
              <a:rPr lang="en-US" sz="4000" b="1" i="1" dirty="0"/>
              <a:t> </a:t>
            </a:r>
            <a:endParaRPr lang="en-IN" sz="4000" dirty="0"/>
          </a:p>
        </p:txBody>
      </p:sp>
      <p:sp>
        <p:nvSpPr>
          <p:cNvPr id="3" name="TextBox 2">
            <a:extLst>
              <a:ext uri="{FF2B5EF4-FFF2-40B4-BE49-F238E27FC236}">
                <a16:creationId xmlns:a16="http://schemas.microsoft.com/office/drawing/2014/main" id="{25DA58F7-1D97-DA76-418E-850CE2886E14}"/>
              </a:ext>
            </a:extLst>
          </p:cNvPr>
          <p:cNvSpPr txBox="1"/>
          <p:nvPr/>
        </p:nvSpPr>
        <p:spPr>
          <a:xfrm>
            <a:off x="304800" y="1132936"/>
            <a:ext cx="10928441" cy="1692771"/>
          </a:xfrm>
          <a:prstGeom prst="rect">
            <a:avLst/>
          </a:prstGeom>
          <a:noFill/>
        </p:spPr>
        <p:txBody>
          <a:bodyPr wrap="none" rtlCol="0">
            <a:spAutoFit/>
          </a:bodyPr>
          <a:lstStyle/>
          <a:p>
            <a:r>
              <a:rPr lang="en-US" sz="2400" b="1" u="sng" dirty="0"/>
              <a:t>Decomposition technique for farmers:</a:t>
            </a:r>
          </a:p>
          <a:p>
            <a:pPr marL="342900" indent="-342900">
              <a:buFont typeface="Wingdings" panose="05000000000000000000" pitchFamily="2" charset="2"/>
              <a:buChar char="q"/>
            </a:pPr>
            <a:r>
              <a:rPr lang="en-US" sz="2400" b="1" u="sng" dirty="0"/>
              <a:t> Step 1: </a:t>
            </a:r>
            <a:r>
              <a:rPr lang="en-US" sz="2400" dirty="0"/>
              <a:t>Take</a:t>
            </a:r>
            <a:r>
              <a:rPr lang="en-US" sz="2800" b="1" dirty="0">
                <a:solidFill>
                  <a:srgbClr val="FFC000"/>
                </a:solidFill>
                <a:effectLst>
                  <a:outerShdw blurRad="38100" dist="38100" dir="2700000" algn="tl">
                    <a:srgbClr val="000000">
                      <a:alpha val="43137"/>
                    </a:srgbClr>
                  </a:outerShdw>
                </a:effectLst>
              </a:rPr>
              <a:t> </a:t>
            </a:r>
            <a:r>
              <a:rPr lang="en-US" sz="2800" b="1" i="1" dirty="0">
                <a:solidFill>
                  <a:srgbClr val="00B050"/>
                </a:solidFill>
                <a:effectLst>
                  <a:outerShdw blurRad="38100" dist="38100" dir="2700000" algn="tl">
                    <a:srgbClr val="000000">
                      <a:alpha val="43137"/>
                    </a:srgbClr>
                  </a:outerShdw>
                </a:effectLst>
              </a:rPr>
              <a:t>2500</a:t>
            </a:r>
            <a:r>
              <a:rPr lang="en-US" sz="2800" b="1" dirty="0">
                <a:solidFill>
                  <a:srgbClr val="00B050"/>
                </a:solidFill>
                <a:effectLst>
                  <a:outerShdw blurRad="38100" dist="38100" dir="2700000" algn="tl">
                    <a:srgbClr val="000000">
                      <a:alpha val="43137"/>
                    </a:srgbClr>
                  </a:outerShdw>
                </a:effectLst>
              </a:rPr>
              <a:t>ml</a:t>
            </a:r>
            <a:r>
              <a:rPr lang="en-US" sz="2800" b="1" dirty="0">
                <a:solidFill>
                  <a:srgbClr val="FFC000"/>
                </a:solidFill>
                <a:effectLst>
                  <a:outerShdw blurRad="38100" dist="38100" dir="2700000" algn="tl">
                    <a:srgbClr val="000000">
                      <a:alpha val="43137"/>
                    </a:srgbClr>
                  </a:outerShdw>
                </a:effectLst>
              </a:rPr>
              <a:t> </a:t>
            </a:r>
            <a:r>
              <a:rPr lang="en-US" sz="2400" dirty="0"/>
              <a:t>sterile water + </a:t>
            </a:r>
            <a:r>
              <a:rPr lang="en-US" sz="2800" b="1" dirty="0">
                <a:solidFill>
                  <a:srgbClr val="FF0000"/>
                </a:solidFill>
                <a:effectLst>
                  <a:outerShdw blurRad="38100" dist="38100" dir="2700000" algn="tl">
                    <a:srgbClr val="000000">
                      <a:alpha val="43137"/>
                    </a:srgbClr>
                  </a:outerShdw>
                </a:effectLst>
              </a:rPr>
              <a:t>500ml</a:t>
            </a:r>
            <a:r>
              <a:rPr lang="en-US" sz="2400" dirty="0"/>
              <a:t> jaggery water + </a:t>
            </a:r>
            <a:r>
              <a:rPr lang="en-US" sz="2800" b="1" dirty="0">
                <a:solidFill>
                  <a:srgbClr val="FFC000"/>
                </a:solidFill>
                <a:effectLst>
                  <a:outerShdw blurRad="38100" dist="38100" dir="2700000" algn="tl">
                    <a:srgbClr val="000000">
                      <a:alpha val="43137"/>
                    </a:srgbClr>
                  </a:outerShdw>
                </a:effectLst>
              </a:rPr>
              <a:t>250 ml </a:t>
            </a:r>
            <a:r>
              <a:rPr lang="en-US" sz="2400" dirty="0"/>
              <a:t>nutrients </a:t>
            </a:r>
          </a:p>
          <a:p>
            <a:r>
              <a:rPr lang="en-US" sz="2400" dirty="0"/>
              <a:t>+ </a:t>
            </a:r>
            <a:r>
              <a:rPr lang="en-US" sz="2800" b="1" dirty="0">
                <a:solidFill>
                  <a:srgbClr val="7030A0"/>
                </a:solidFill>
                <a:effectLst>
                  <a:outerShdw blurRad="38100" dist="38100" dir="2700000" algn="tl">
                    <a:srgbClr val="000000">
                      <a:alpha val="43137"/>
                    </a:srgbClr>
                  </a:outerShdw>
                </a:effectLst>
              </a:rPr>
              <a:t>25ml</a:t>
            </a:r>
            <a:r>
              <a:rPr lang="en-US" sz="2800" b="1" dirty="0">
                <a:effectLst>
                  <a:outerShdw blurRad="38100" dist="38100" dir="2700000" algn="tl">
                    <a:srgbClr val="000000">
                      <a:alpha val="43137"/>
                    </a:srgbClr>
                  </a:outerShdw>
                </a:effectLst>
              </a:rPr>
              <a:t> </a:t>
            </a:r>
            <a:r>
              <a:rPr lang="en-US" sz="2400" dirty="0"/>
              <a:t>fungi .</a:t>
            </a:r>
            <a:endParaRPr lang="en-US" sz="2400" b="1" u="sng" dirty="0"/>
          </a:p>
          <a:p>
            <a:endParaRPr lang="en-US" sz="2400" b="1" u="sng" dirty="0"/>
          </a:p>
        </p:txBody>
      </p:sp>
      <p:pic>
        <p:nvPicPr>
          <p:cNvPr id="4" name="Picture 3">
            <a:extLst>
              <a:ext uri="{FF2B5EF4-FFF2-40B4-BE49-F238E27FC236}">
                <a16:creationId xmlns:a16="http://schemas.microsoft.com/office/drawing/2014/main" id="{60241DC7-9D05-11C1-08D9-293D599D8791}"/>
              </a:ext>
            </a:extLst>
          </p:cNvPr>
          <p:cNvPicPr>
            <a:picLocks noChangeAspect="1"/>
          </p:cNvPicPr>
          <p:nvPr/>
        </p:nvPicPr>
        <p:blipFill>
          <a:blip r:embed="rId2"/>
          <a:stretch>
            <a:fillRect/>
          </a:stretch>
        </p:blipFill>
        <p:spPr>
          <a:xfrm>
            <a:off x="378888" y="2635420"/>
            <a:ext cx="2371333" cy="2706858"/>
          </a:xfrm>
          <a:prstGeom prst="rect">
            <a:avLst/>
          </a:prstGeom>
        </p:spPr>
      </p:pic>
      <p:pic>
        <p:nvPicPr>
          <p:cNvPr id="5" name="Picture 4">
            <a:extLst>
              <a:ext uri="{FF2B5EF4-FFF2-40B4-BE49-F238E27FC236}">
                <a16:creationId xmlns:a16="http://schemas.microsoft.com/office/drawing/2014/main" id="{E705CF7A-D061-29FC-7183-C7607A48E2A4}"/>
              </a:ext>
            </a:extLst>
          </p:cNvPr>
          <p:cNvPicPr>
            <a:picLocks noChangeAspect="1"/>
          </p:cNvPicPr>
          <p:nvPr/>
        </p:nvPicPr>
        <p:blipFill>
          <a:blip r:embed="rId3"/>
          <a:stretch>
            <a:fillRect/>
          </a:stretch>
        </p:blipFill>
        <p:spPr>
          <a:xfrm>
            <a:off x="3306474" y="2635420"/>
            <a:ext cx="2387278" cy="2706858"/>
          </a:xfrm>
          <a:prstGeom prst="rect">
            <a:avLst/>
          </a:prstGeom>
        </p:spPr>
      </p:pic>
      <p:pic>
        <p:nvPicPr>
          <p:cNvPr id="6" name="Picture 5">
            <a:extLst>
              <a:ext uri="{FF2B5EF4-FFF2-40B4-BE49-F238E27FC236}">
                <a16:creationId xmlns:a16="http://schemas.microsoft.com/office/drawing/2014/main" id="{E9A304E6-A572-37ED-C5D1-285F3602B837}"/>
              </a:ext>
            </a:extLst>
          </p:cNvPr>
          <p:cNvPicPr>
            <a:picLocks noChangeAspect="1"/>
          </p:cNvPicPr>
          <p:nvPr/>
        </p:nvPicPr>
        <p:blipFill>
          <a:blip r:embed="rId4"/>
          <a:stretch>
            <a:fillRect/>
          </a:stretch>
        </p:blipFill>
        <p:spPr>
          <a:xfrm>
            <a:off x="6365660" y="2635420"/>
            <a:ext cx="2462997" cy="2706859"/>
          </a:xfrm>
          <a:prstGeom prst="rect">
            <a:avLst/>
          </a:prstGeom>
        </p:spPr>
      </p:pic>
      <p:pic>
        <p:nvPicPr>
          <p:cNvPr id="7" name="Picture 6">
            <a:extLst>
              <a:ext uri="{FF2B5EF4-FFF2-40B4-BE49-F238E27FC236}">
                <a16:creationId xmlns:a16="http://schemas.microsoft.com/office/drawing/2014/main" id="{151DD34D-A0EE-C391-88CE-BAAFCCB2EAD0}"/>
              </a:ext>
            </a:extLst>
          </p:cNvPr>
          <p:cNvPicPr>
            <a:picLocks noChangeAspect="1"/>
          </p:cNvPicPr>
          <p:nvPr/>
        </p:nvPicPr>
        <p:blipFill>
          <a:blip r:embed="rId5"/>
          <a:stretch>
            <a:fillRect/>
          </a:stretch>
        </p:blipFill>
        <p:spPr>
          <a:xfrm>
            <a:off x="9293524" y="2635420"/>
            <a:ext cx="2519587" cy="2706858"/>
          </a:xfrm>
          <a:prstGeom prst="rect">
            <a:avLst/>
          </a:prstGeom>
        </p:spPr>
      </p:pic>
      <p:sp>
        <p:nvSpPr>
          <p:cNvPr id="9" name="TextBox 8">
            <a:extLst>
              <a:ext uri="{FF2B5EF4-FFF2-40B4-BE49-F238E27FC236}">
                <a16:creationId xmlns:a16="http://schemas.microsoft.com/office/drawing/2014/main" id="{656E7DC2-F4AC-870F-EF27-B8B5AE75B474}"/>
              </a:ext>
            </a:extLst>
          </p:cNvPr>
          <p:cNvSpPr txBox="1"/>
          <p:nvPr/>
        </p:nvSpPr>
        <p:spPr>
          <a:xfrm>
            <a:off x="506083" y="5540398"/>
            <a:ext cx="2076091" cy="369332"/>
          </a:xfrm>
          <a:prstGeom prst="rect">
            <a:avLst/>
          </a:prstGeom>
          <a:noFill/>
        </p:spPr>
        <p:txBody>
          <a:bodyPr wrap="square">
            <a:spAutoFit/>
          </a:bodyPr>
          <a:lstStyle/>
          <a:p>
            <a:r>
              <a:rPr lang="en-US" b="1" dirty="0"/>
              <a:t>Fig-sterile water</a:t>
            </a:r>
            <a:r>
              <a:rPr lang="en-US" b="1" u="sng" dirty="0"/>
              <a:t> </a:t>
            </a:r>
          </a:p>
        </p:txBody>
      </p:sp>
      <p:sp>
        <p:nvSpPr>
          <p:cNvPr id="11" name="TextBox 10">
            <a:extLst>
              <a:ext uri="{FF2B5EF4-FFF2-40B4-BE49-F238E27FC236}">
                <a16:creationId xmlns:a16="http://schemas.microsoft.com/office/drawing/2014/main" id="{D05453C2-2EA2-7CC0-C0AF-B1D8D2B65DC4}"/>
              </a:ext>
            </a:extLst>
          </p:cNvPr>
          <p:cNvSpPr txBox="1"/>
          <p:nvPr/>
        </p:nvSpPr>
        <p:spPr>
          <a:xfrm>
            <a:off x="3433313" y="5540398"/>
            <a:ext cx="2133600" cy="369332"/>
          </a:xfrm>
          <a:prstGeom prst="rect">
            <a:avLst/>
          </a:prstGeom>
          <a:noFill/>
        </p:spPr>
        <p:txBody>
          <a:bodyPr wrap="square">
            <a:spAutoFit/>
          </a:bodyPr>
          <a:lstStyle/>
          <a:p>
            <a:pPr algn="l"/>
            <a:r>
              <a:rPr lang="en-US" sz="1800" b="1" dirty="0"/>
              <a:t>Fig- Jaggery water </a:t>
            </a:r>
          </a:p>
        </p:txBody>
      </p:sp>
      <p:sp>
        <p:nvSpPr>
          <p:cNvPr id="13" name="TextBox 12">
            <a:extLst>
              <a:ext uri="{FF2B5EF4-FFF2-40B4-BE49-F238E27FC236}">
                <a16:creationId xmlns:a16="http://schemas.microsoft.com/office/drawing/2014/main" id="{C0370913-3B48-5733-583C-516B33F30884}"/>
              </a:ext>
            </a:extLst>
          </p:cNvPr>
          <p:cNvSpPr txBox="1"/>
          <p:nvPr/>
        </p:nvSpPr>
        <p:spPr>
          <a:xfrm>
            <a:off x="6722853" y="5540398"/>
            <a:ext cx="1639019" cy="369332"/>
          </a:xfrm>
          <a:prstGeom prst="rect">
            <a:avLst/>
          </a:prstGeom>
          <a:noFill/>
        </p:spPr>
        <p:txBody>
          <a:bodyPr wrap="square">
            <a:spAutoFit/>
          </a:bodyPr>
          <a:lstStyle/>
          <a:p>
            <a:r>
              <a:rPr lang="en-US" b="1" dirty="0"/>
              <a:t>Fig- Nutrients </a:t>
            </a:r>
          </a:p>
        </p:txBody>
      </p:sp>
      <p:sp>
        <p:nvSpPr>
          <p:cNvPr id="15" name="TextBox 14">
            <a:extLst>
              <a:ext uri="{FF2B5EF4-FFF2-40B4-BE49-F238E27FC236}">
                <a16:creationId xmlns:a16="http://schemas.microsoft.com/office/drawing/2014/main" id="{431A5835-3ED6-0206-A6C2-E6A6DC7FDE1D}"/>
              </a:ext>
            </a:extLst>
          </p:cNvPr>
          <p:cNvSpPr txBox="1"/>
          <p:nvPr/>
        </p:nvSpPr>
        <p:spPr>
          <a:xfrm>
            <a:off x="9517812" y="5540398"/>
            <a:ext cx="2168105" cy="369332"/>
          </a:xfrm>
          <a:prstGeom prst="rect">
            <a:avLst/>
          </a:prstGeom>
          <a:noFill/>
        </p:spPr>
        <p:txBody>
          <a:bodyPr wrap="square">
            <a:spAutoFit/>
          </a:bodyPr>
          <a:lstStyle/>
          <a:p>
            <a:pPr algn="l"/>
            <a:r>
              <a:rPr lang="en-US" sz="1800" b="1" dirty="0"/>
              <a:t>Fig- Fungi culture </a:t>
            </a:r>
          </a:p>
        </p:txBody>
      </p:sp>
      <p:pic>
        <p:nvPicPr>
          <p:cNvPr id="8" name="Picture 7">
            <a:extLst>
              <a:ext uri="{FF2B5EF4-FFF2-40B4-BE49-F238E27FC236}">
                <a16:creationId xmlns:a16="http://schemas.microsoft.com/office/drawing/2014/main" id="{FC83981E-7B8D-BFE4-1504-5A57879907F6}"/>
              </a:ext>
            </a:extLst>
          </p:cNvPr>
          <p:cNvPicPr>
            <a:picLocks noChangeAspect="1"/>
          </p:cNvPicPr>
          <p:nvPr/>
        </p:nvPicPr>
        <p:blipFill>
          <a:blip r:embed="rId6"/>
          <a:stretch>
            <a:fillRect/>
          </a:stretch>
        </p:blipFill>
        <p:spPr>
          <a:xfrm>
            <a:off x="11283716" y="23005"/>
            <a:ext cx="891031" cy="720502"/>
          </a:xfrm>
          <a:prstGeom prst="rect">
            <a:avLst/>
          </a:prstGeom>
        </p:spPr>
      </p:pic>
    </p:spTree>
    <p:extLst>
      <p:ext uri="{BB962C8B-B14F-4D97-AF65-F5344CB8AC3E}">
        <p14:creationId xmlns:p14="http://schemas.microsoft.com/office/powerpoint/2010/main" val="3424225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6B91A5-7B31-AC59-AD4A-26CBDE7FDAD2}"/>
              </a:ext>
            </a:extLst>
          </p:cNvPr>
          <p:cNvSpPr txBox="1"/>
          <p:nvPr/>
        </p:nvSpPr>
        <p:spPr>
          <a:xfrm>
            <a:off x="517584" y="402421"/>
            <a:ext cx="11248503" cy="2000548"/>
          </a:xfrm>
          <a:prstGeom prst="rect">
            <a:avLst/>
          </a:prstGeom>
          <a:noFill/>
        </p:spPr>
        <p:txBody>
          <a:bodyPr wrap="square">
            <a:spAutoFit/>
          </a:bodyPr>
          <a:lstStyle/>
          <a:p>
            <a:pPr marL="342900" indent="-342900">
              <a:buFont typeface="Wingdings" panose="05000000000000000000" pitchFamily="2" charset="2"/>
              <a:buChar char="q"/>
            </a:pPr>
            <a:r>
              <a:rPr lang="en-US" sz="2400" b="1" u="sng" dirty="0"/>
              <a:t>Step 2: </a:t>
            </a:r>
            <a:r>
              <a:rPr lang="en-US" sz="2400" dirty="0"/>
              <a:t>After seven days when the culture has grown, it is emulsified once again.</a:t>
            </a:r>
          </a:p>
          <a:p>
            <a:endParaRPr lang="en-US" sz="2400" dirty="0"/>
          </a:p>
          <a:p>
            <a:pPr marL="342900" indent="-342900">
              <a:buFont typeface="Wingdings" panose="05000000000000000000" pitchFamily="2" charset="2"/>
              <a:buChar char="q"/>
            </a:pPr>
            <a:r>
              <a:rPr lang="en-US" sz="2400" b="1" u="sng" dirty="0"/>
              <a:t>Step 3:  </a:t>
            </a:r>
            <a:r>
              <a:rPr lang="en-US" sz="2400" dirty="0"/>
              <a:t>Agricultural waste is made into small pieces by grinding.</a:t>
            </a:r>
          </a:p>
          <a:p>
            <a:endParaRPr lang="en-US" sz="2400" dirty="0"/>
          </a:p>
          <a:p>
            <a:pPr marL="342900" indent="-342900">
              <a:buFont typeface="Wingdings" panose="05000000000000000000" pitchFamily="2" charset="2"/>
              <a:buChar char="q"/>
            </a:pPr>
            <a:r>
              <a:rPr lang="en-US" sz="2400" b="1" u="sng" dirty="0"/>
              <a:t>Step 4: </a:t>
            </a:r>
            <a:r>
              <a:rPr lang="en-US" sz="2400" dirty="0"/>
              <a:t>A </a:t>
            </a:r>
            <a:r>
              <a:rPr lang="en-US" sz="2800" b="1" i="1" dirty="0">
                <a:solidFill>
                  <a:srgbClr val="00B0F0"/>
                </a:solidFill>
                <a:effectLst>
                  <a:outerShdw blurRad="38100" dist="38100" dir="2700000" algn="tl">
                    <a:srgbClr val="000000">
                      <a:alpha val="43137"/>
                    </a:srgbClr>
                  </a:outerShdw>
                </a:effectLst>
              </a:rPr>
              <a:t>10 kg </a:t>
            </a:r>
            <a:r>
              <a:rPr lang="en-US" sz="2400" dirty="0"/>
              <a:t>bed of dry Agri waste is made and the culture water is spray on it.</a:t>
            </a:r>
          </a:p>
        </p:txBody>
      </p:sp>
      <p:pic>
        <p:nvPicPr>
          <p:cNvPr id="4" name="Picture 3">
            <a:extLst>
              <a:ext uri="{FF2B5EF4-FFF2-40B4-BE49-F238E27FC236}">
                <a16:creationId xmlns:a16="http://schemas.microsoft.com/office/drawing/2014/main" id="{B098F476-D8DA-9F79-0F40-6272B5CC8D5E}"/>
              </a:ext>
            </a:extLst>
          </p:cNvPr>
          <p:cNvPicPr>
            <a:picLocks noChangeAspect="1"/>
          </p:cNvPicPr>
          <p:nvPr/>
        </p:nvPicPr>
        <p:blipFill>
          <a:blip r:embed="rId2"/>
          <a:stretch>
            <a:fillRect/>
          </a:stretch>
        </p:blipFill>
        <p:spPr>
          <a:xfrm>
            <a:off x="1019832" y="2814305"/>
            <a:ext cx="3779848" cy="3218435"/>
          </a:xfrm>
          <a:prstGeom prst="rect">
            <a:avLst/>
          </a:prstGeom>
        </p:spPr>
      </p:pic>
      <p:pic>
        <p:nvPicPr>
          <p:cNvPr id="5" name="Picture 4">
            <a:extLst>
              <a:ext uri="{FF2B5EF4-FFF2-40B4-BE49-F238E27FC236}">
                <a16:creationId xmlns:a16="http://schemas.microsoft.com/office/drawing/2014/main" id="{65744C3D-5B2E-3F1F-FDE2-9A2003C63890}"/>
              </a:ext>
            </a:extLst>
          </p:cNvPr>
          <p:cNvPicPr>
            <a:picLocks noChangeAspect="1"/>
          </p:cNvPicPr>
          <p:nvPr/>
        </p:nvPicPr>
        <p:blipFill>
          <a:blip r:embed="rId3"/>
          <a:stretch>
            <a:fillRect/>
          </a:stretch>
        </p:blipFill>
        <p:spPr>
          <a:xfrm>
            <a:off x="6406551" y="2814305"/>
            <a:ext cx="3779848" cy="3218435"/>
          </a:xfrm>
          <a:prstGeom prst="rect">
            <a:avLst/>
          </a:prstGeom>
        </p:spPr>
      </p:pic>
      <p:sp>
        <p:nvSpPr>
          <p:cNvPr id="7" name="TextBox 6">
            <a:extLst>
              <a:ext uri="{FF2B5EF4-FFF2-40B4-BE49-F238E27FC236}">
                <a16:creationId xmlns:a16="http://schemas.microsoft.com/office/drawing/2014/main" id="{62A3FE92-A5C4-6E3C-7535-A872A16FF09E}"/>
              </a:ext>
            </a:extLst>
          </p:cNvPr>
          <p:cNvSpPr txBox="1"/>
          <p:nvPr/>
        </p:nvSpPr>
        <p:spPr>
          <a:xfrm>
            <a:off x="1541031" y="6190254"/>
            <a:ext cx="2737450" cy="369332"/>
          </a:xfrm>
          <a:prstGeom prst="rect">
            <a:avLst/>
          </a:prstGeom>
          <a:noFill/>
        </p:spPr>
        <p:txBody>
          <a:bodyPr wrap="square">
            <a:spAutoFit/>
          </a:bodyPr>
          <a:lstStyle/>
          <a:p>
            <a:r>
              <a:rPr lang="en-US" b="1" u="sng" dirty="0"/>
              <a:t>Fig: Mustard oil  Plant </a:t>
            </a:r>
          </a:p>
        </p:txBody>
      </p:sp>
      <p:sp>
        <p:nvSpPr>
          <p:cNvPr id="8" name="TextBox 7">
            <a:extLst>
              <a:ext uri="{FF2B5EF4-FFF2-40B4-BE49-F238E27FC236}">
                <a16:creationId xmlns:a16="http://schemas.microsoft.com/office/drawing/2014/main" id="{EA4194B2-2778-CF33-0A9E-6418AE2114F9}"/>
              </a:ext>
            </a:extLst>
          </p:cNvPr>
          <p:cNvSpPr txBox="1"/>
          <p:nvPr/>
        </p:nvSpPr>
        <p:spPr>
          <a:xfrm rot="10800000" flipV="1">
            <a:off x="6887392" y="6190254"/>
            <a:ext cx="3125391" cy="400110"/>
          </a:xfrm>
          <a:prstGeom prst="rect">
            <a:avLst/>
          </a:prstGeom>
          <a:noFill/>
        </p:spPr>
        <p:txBody>
          <a:bodyPr wrap="square">
            <a:spAutoFit/>
          </a:bodyPr>
          <a:lstStyle/>
          <a:p>
            <a:r>
              <a:rPr lang="en-US" sz="2000" b="1" u="sng" dirty="0"/>
              <a:t>Fig: Spray culture water </a:t>
            </a:r>
          </a:p>
        </p:txBody>
      </p:sp>
    </p:spTree>
    <p:extLst>
      <p:ext uri="{BB962C8B-B14F-4D97-AF65-F5344CB8AC3E}">
        <p14:creationId xmlns:p14="http://schemas.microsoft.com/office/powerpoint/2010/main" val="3323107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894</TotalTime>
  <Words>1496</Words>
  <Application>Microsoft Office PowerPoint</Application>
  <PresentationFormat>Widescreen</PresentationFormat>
  <Paragraphs>278</Paragraphs>
  <Slides>25</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Algerian</vt:lpstr>
      <vt:lpstr>Arial</vt:lpstr>
      <vt:lpstr>Calibri</vt:lpstr>
      <vt:lpstr>Calibri Light</vt:lpstr>
      <vt:lpstr>SamsungOne 400c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priyam jyoti das</dc:creator>
  <cp:lastModifiedBy>priyam jyoti das</cp:lastModifiedBy>
  <cp:revision>10</cp:revision>
  <dcterms:created xsi:type="dcterms:W3CDTF">2024-11-03T07:47:53Z</dcterms:created>
  <dcterms:modified xsi:type="dcterms:W3CDTF">2025-09-10T07:57:55Z</dcterms:modified>
</cp:coreProperties>
</file>